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handoutMasterIdLst>
    <p:handoutMasterId r:id="rId31"/>
  </p:handoutMasterIdLst>
  <p:sldIdLst>
    <p:sldId id="256" r:id="rId2"/>
    <p:sldId id="298" r:id="rId3"/>
    <p:sldId id="301" r:id="rId4"/>
    <p:sldId id="311" r:id="rId5"/>
    <p:sldId id="333" r:id="rId6"/>
    <p:sldId id="328" r:id="rId7"/>
    <p:sldId id="300" r:id="rId8"/>
    <p:sldId id="302" r:id="rId9"/>
    <p:sldId id="327" r:id="rId10"/>
    <p:sldId id="332" r:id="rId11"/>
    <p:sldId id="304" r:id="rId12"/>
    <p:sldId id="305" r:id="rId13"/>
    <p:sldId id="308" r:id="rId14"/>
    <p:sldId id="299" r:id="rId15"/>
    <p:sldId id="303" r:id="rId16"/>
    <p:sldId id="326" r:id="rId17"/>
    <p:sldId id="309" r:id="rId18"/>
    <p:sldId id="329" r:id="rId19"/>
    <p:sldId id="314" r:id="rId20"/>
    <p:sldId id="307" r:id="rId21"/>
    <p:sldId id="315" r:id="rId22"/>
    <p:sldId id="316" r:id="rId23"/>
    <p:sldId id="331" r:id="rId24"/>
    <p:sldId id="317" r:id="rId25"/>
    <p:sldId id="320" r:id="rId26"/>
    <p:sldId id="322" r:id="rId27"/>
    <p:sldId id="313" r:id="rId28"/>
    <p:sldId id="263" r:id="rId29"/>
    <p:sldId id="310" r:id="rId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5ECE89"/>
    <a:srgbClr val="BBEDEB"/>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0" autoAdjust="0"/>
    <p:restoredTop sz="94660"/>
  </p:normalViewPr>
  <p:slideViewPr>
    <p:cSldViewPr>
      <p:cViewPr varScale="1">
        <p:scale>
          <a:sx n="69" d="100"/>
          <a:sy n="69" d="100"/>
        </p:scale>
        <p:origin x="51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1" y="1"/>
            <a:ext cx="3038475" cy="464980"/>
          </a:xfrm>
          <a:prstGeom prst="rect">
            <a:avLst/>
          </a:prstGeom>
          <a:noFill/>
          <a:ln w="9525">
            <a:noFill/>
            <a:miter lim="800000"/>
            <a:headEnd/>
            <a:tailEnd/>
          </a:ln>
          <a:effectLst/>
        </p:spPr>
        <p:txBody>
          <a:bodyPr vert="horz" wrap="square" lIns="92620" tIns="46310" rIns="92620" bIns="46310" numCol="1" anchor="t" anchorCtr="0" compatLnSpc="1">
            <a:prstTxWarp prst="textNoShape">
              <a:avLst/>
            </a:prstTxWarp>
          </a:bodyPr>
          <a:lstStyle>
            <a:lvl1pPr eaLnBrk="1" hangingPunct="1">
              <a:defRPr sz="1200"/>
            </a:lvl1pPr>
          </a:lstStyle>
          <a:p>
            <a:pPr>
              <a:defRPr/>
            </a:pPr>
            <a:endParaRPr lang="en-US"/>
          </a:p>
        </p:txBody>
      </p:sp>
      <p:sp>
        <p:nvSpPr>
          <p:cNvPr id="54275" name="Rectangle 3"/>
          <p:cNvSpPr>
            <a:spLocks noGrp="1" noChangeArrowheads="1"/>
          </p:cNvSpPr>
          <p:nvPr>
            <p:ph type="dt" sz="quarter" idx="1"/>
          </p:nvPr>
        </p:nvSpPr>
        <p:spPr bwMode="auto">
          <a:xfrm>
            <a:off x="3970339" y="1"/>
            <a:ext cx="3038475" cy="464980"/>
          </a:xfrm>
          <a:prstGeom prst="rect">
            <a:avLst/>
          </a:prstGeom>
          <a:noFill/>
          <a:ln w="9525">
            <a:noFill/>
            <a:miter lim="800000"/>
            <a:headEnd/>
            <a:tailEnd/>
          </a:ln>
          <a:effectLst/>
        </p:spPr>
        <p:txBody>
          <a:bodyPr vert="horz" wrap="square" lIns="92620" tIns="46310" rIns="92620" bIns="46310" numCol="1" anchor="t" anchorCtr="0" compatLnSpc="1">
            <a:prstTxWarp prst="textNoShape">
              <a:avLst/>
            </a:prstTxWarp>
          </a:bodyPr>
          <a:lstStyle>
            <a:lvl1pPr algn="r" eaLnBrk="1" hangingPunct="1">
              <a:defRPr sz="1200"/>
            </a:lvl1pPr>
          </a:lstStyle>
          <a:p>
            <a:pPr>
              <a:defRPr/>
            </a:pPr>
            <a:endParaRPr lang="en-US"/>
          </a:p>
        </p:txBody>
      </p:sp>
      <p:sp>
        <p:nvSpPr>
          <p:cNvPr id="54276" name="Rectangle 4"/>
          <p:cNvSpPr>
            <a:spLocks noGrp="1" noChangeArrowheads="1"/>
          </p:cNvSpPr>
          <p:nvPr>
            <p:ph type="ftr" sz="quarter" idx="2"/>
          </p:nvPr>
        </p:nvSpPr>
        <p:spPr bwMode="auto">
          <a:xfrm>
            <a:off x="1" y="8829823"/>
            <a:ext cx="3038475" cy="464980"/>
          </a:xfrm>
          <a:prstGeom prst="rect">
            <a:avLst/>
          </a:prstGeom>
          <a:noFill/>
          <a:ln w="9525">
            <a:noFill/>
            <a:miter lim="800000"/>
            <a:headEnd/>
            <a:tailEnd/>
          </a:ln>
          <a:effectLst/>
        </p:spPr>
        <p:txBody>
          <a:bodyPr vert="horz" wrap="square" lIns="92620" tIns="46310" rIns="92620" bIns="46310" numCol="1" anchor="b" anchorCtr="0" compatLnSpc="1">
            <a:prstTxWarp prst="textNoShape">
              <a:avLst/>
            </a:prstTxWarp>
          </a:bodyPr>
          <a:lstStyle>
            <a:lvl1pPr eaLnBrk="1" hangingPunct="1">
              <a:defRPr sz="1200"/>
            </a:lvl1pPr>
          </a:lstStyle>
          <a:p>
            <a:pPr>
              <a:defRPr/>
            </a:pPr>
            <a:endParaRPr lang="en-US"/>
          </a:p>
        </p:txBody>
      </p:sp>
      <p:sp>
        <p:nvSpPr>
          <p:cNvPr id="54277" name="Rectangle 5"/>
          <p:cNvSpPr>
            <a:spLocks noGrp="1" noChangeArrowheads="1"/>
          </p:cNvSpPr>
          <p:nvPr>
            <p:ph type="sldNum" sz="quarter" idx="3"/>
          </p:nvPr>
        </p:nvSpPr>
        <p:spPr bwMode="auto">
          <a:xfrm>
            <a:off x="3970339" y="8829823"/>
            <a:ext cx="3038475" cy="464980"/>
          </a:xfrm>
          <a:prstGeom prst="rect">
            <a:avLst/>
          </a:prstGeom>
          <a:noFill/>
          <a:ln w="9525">
            <a:noFill/>
            <a:miter lim="800000"/>
            <a:headEnd/>
            <a:tailEnd/>
          </a:ln>
          <a:effectLst/>
        </p:spPr>
        <p:txBody>
          <a:bodyPr vert="horz" wrap="square" lIns="92620" tIns="46310" rIns="92620" bIns="46310" numCol="1" anchor="b" anchorCtr="0" compatLnSpc="1">
            <a:prstTxWarp prst="textNoShape">
              <a:avLst/>
            </a:prstTxWarp>
          </a:bodyPr>
          <a:lstStyle>
            <a:lvl1pPr algn="r" eaLnBrk="1" hangingPunct="1">
              <a:defRPr sz="1200"/>
            </a:lvl1pPr>
          </a:lstStyle>
          <a:p>
            <a:pPr>
              <a:defRPr/>
            </a:pPr>
            <a:fld id="{CBD3947A-A0D5-424A-A087-BA9A738C8D9A}" type="slidenum">
              <a:rPr lang="en-US"/>
              <a:pPr>
                <a:defRPr/>
              </a:pPr>
              <a:t>‹#›</a:t>
            </a:fld>
            <a:endParaRPr lang="en-US"/>
          </a:p>
        </p:txBody>
      </p:sp>
    </p:spTree>
    <p:extLst>
      <p:ext uri="{BB962C8B-B14F-4D97-AF65-F5344CB8AC3E}">
        <p14:creationId xmlns:p14="http://schemas.microsoft.com/office/powerpoint/2010/main" val="8402976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a:xfrm>
            <a:off x="812805" y="6272785"/>
            <a:ext cx="4745736" cy="365125"/>
          </a:xfrm>
        </p:spPr>
        <p:txBody>
          <a:bodyPr/>
          <a:lstStyle/>
          <a:p>
            <a:pPr>
              <a:defRPr/>
            </a:pPr>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pPr>
              <a:defRPr/>
            </a:pPr>
            <a:fld id="{C21C6209-ACBD-4C86-8856-480F236B2098}" type="slidenum">
              <a:rPr lang="en-US" smtClean="0"/>
              <a:pPr>
                <a:defRPr/>
              </a:pPr>
              <a:t>‹#›</a:t>
            </a:fld>
            <a:endParaRPr lang="en-US"/>
          </a:p>
        </p:txBody>
      </p:sp>
    </p:spTree>
    <p:extLst>
      <p:ext uri="{BB962C8B-B14F-4D97-AF65-F5344CB8AC3E}">
        <p14:creationId xmlns:p14="http://schemas.microsoft.com/office/powerpoint/2010/main" val="1497852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AF316094-68B1-4738-84E4-A62DC4CFBA34}" type="slidenum">
              <a:rPr lang="en-US" smtClean="0"/>
              <a:pPr>
                <a:defRPr/>
              </a:pPr>
              <a:t>‹#›</a:t>
            </a:fld>
            <a:endParaRPr lang="en-US"/>
          </a:p>
        </p:txBody>
      </p:sp>
    </p:spTree>
    <p:extLst>
      <p:ext uri="{BB962C8B-B14F-4D97-AF65-F5344CB8AC3E}">
        <p14:creationId xmlns:p14="http://schemas.microsoft.com/office/powerpoint/2010/main" val="1562376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E0905B41-B750-40C3-B83C-5901DB291F1D}" type="slidenum">
              <a:rPr lang="en-US" smtClean="0"/>
              <a:pPr>
                <a:defRPr/>
              </a:pPr>
              <a:t>‹#›</a:t>
            </a:fld>
            <a:endParaRPr lang="en-US"/>
          </a:p>
        </p:txBody>
      </p:sp>
    </p:spTree>
    <p:extLst>
      <p:ext uri="{BB962C8B-B14F-4D97-AF65-F5344CB8AC3E}">
        <p14:creationId xmlns:p14="http://schemas.microsoft.com/office/powerpoint/2010/main" val="400327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5ED53DF-FB4E-4DED-A8AA-EEC1A4DBF978}" type="slidenum">
              <a:rPr lang="en-US" smtClean="0"/>
              <a:pPr>
                <a:defRPr/>
              </a:pPr>
              <a:t>‹#›</a:t>
            </a:fld>
            <a:endParaRPr lang="en-US"/>
          </a:p>
        </p:txBody>
      </p:sp>
    </p:spTree>
    <p:extLst>
      <p:ext uri="{BB962C8B-B14F-4D97-AF65-F5344CB8AC3E}">
        <p14:creationId xmlns:p14="http://schemas.microsoft.com/office/powerpoint/2010/main" val="1977462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smtClean="0"/>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pPr>
              <a:defRPr/>
            </a:pPr>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pPr>
              <a:defRPr/>
            </a:pPr>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pPr>
              <a:defRPr/>
            </a:pPr>
            <a:fld id="{2ECFDC79-F953-4C47-914C-73A1A5952672}" type="slidenum">
              <a:rPr lang="en-US" smtClean="0"/>
              <a:pPr>
                <a:defRPr/>
              </a:pPr>
              <a:t>‹#›</a:t>
            </a:fld>
            <a:endParaRPr lang="en-US"/>
          </a:p>
        </p:txBody>
      </p:sp>
    </p:spTree>
    <p:extLst>
      <p:ext uri="{BB962C8B-B14F-4D97-AF65-F5344CB8AC3E}">
        <p14:creationId xmlns:p14="http://schemas.microsoft.com/office/powerpoint/2010/main" val="16740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DB86FEA-157D-4045-88F1-D98BB40826F0}" type="slidenum">
              <a:rPr lang="en-US" smtClean="0"/>
              <a:pPr>
                <a:defRPr/>
              </a:pPr>
              <a:t>‹#›</a:t>
            </a:fld>
            <a:endParaRPr lang="en-US"/>
          </a:p>
        </p:txBody>
      </p:sp>
    </p:spTree>
    <p:extLst>
      <p:ext uri="{BB962C8B-B14F-4D97-AF65-F5344CB8AC3E}">
        <p14:creationId xmlns:p14="http://schemas.microsoft.com/office/powerpoint/2010/main" val="138012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3A44853-24D5-40DF-9920-437A49907525}" type="slidenum">
              <a:rPr lang="en-US" smtClean="0"/>
              <a:pPr>
                <a:defRPr/>
              </a:pPr>
              <a:t>‹#›</a:t>
            </a:fld>
            <a:endParaRPr lang="en-US"/>
          </a:p>
        </p:txBody>
      </p:sp>
    </p:spTree>
    <p:extLst>
      <p:ext uri="{BB962C8B-B14F-4D97-AF65-F5344CB8AC3E}">
        <p14:creationId xmlns:p14="http://schemas.microsoft.com/office/powerpoint/2010/main" val="1971901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pPr>
              <a:defRPr/>
            </a:pPr>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pPr>
              <a:defRPr/>
            </a:pPr>
            <a:endParaRPr lang="en-US"/>
          </a:p>
        </p:txBody>
      </p:sp>
      <p:sp>
        <p:nvSpPr>
          <p:cNvPr id="5" name="Slide Number Placeholder 4"/>
          <p:cNvSpPr>
            <a:spLocks noGrp="1"/>
          </p:cNvSpPr>
          <p:nvPr>
            <p:ph type="sldNum" sz="quarter" idx="12"/>
          </p:nvPr>
        </p:nvSpPr>
        <p:spPr/>
        <p:txBody>
          <a:bodyPr/>
          <a:lstStyle/>
          <a:p>
            <a:pPr>
              <a:defRPr/>
            </a:pPr>
            <a:fld id="{36ADAED6-E39C-4653-A377-59250978CD5E}" type="slidenum">
              <a:rPr lang="en-US" smtClean="0"/>
              <a:pPr>
                <a:defRPr/>
              </a:pPr>
              <a:t>‹#›</a:t>
            </a:fld>
            <a:endParaRPr lang="en-US"/>
          </a:p>
        </p:txBody>
      </p:sp>
    </p:spTree>
    <p:extLst>
      <p:ext uri="{BB962C8B-B14F-4D97-AF65-F5344CB8AC3E}">
        <p14:creationId xmlns:p14="http://schemas.microsoft.com/office/powerpoint/2010/main" val="131697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1FB3A6F-D16E-4244-9704-5127BEEC5035}" type="slidenum">
              <a:rPr lang="en-US" smtClean="0"/>
              <a:pPr>
                <a:defRPr/>
              </a:pPr>
              <a:t>‹#›</a:t>
            </a:fld>
            <a:endParaRPr lang="en-US"/>
          </a:p>
        </p:txBody>
      </p:sp>
    </p:spTree>
    <p:extLst>
      <p:ext uri="{BB962C8B-B14F-4D97-AF65-F5344CB8AC3E}">
        <p14:creationId xmlns:p14="http://schemas.microsoft.com/office/powerpoint/2010/main" val="40303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11" name="Slide Number Placeholder 10"/>
          <p:cNvSpPr>
            <a:spLocks noGrp="1"/>
          </p:cNvSpPr>
          <p:nvPr>
            <p:ph type="sldNum" sz="quarter" idx="12"/>
          </p:nvPr>
        </p:nvSpPr>
        <p:spPr/>
        <p:txBody>
          <a:bodyPr/>
          <a:lstStyle/>
          <a:p>
            <a:pPr>
              <a:defRPr/>
            </a:pPr>
            <a:fld id="{B37CF0AD-5C56-4E89-A0C6-8C651C635297}" type="slidenum">
              <a:rPr lang="en-US" smtClean="0"/>
              <a:pPr>
                <a:defRPr/>
              </a:pPr>
              <a:t>‹#›</a:t>
            </a:fld>
            <a:endParaRPr lang="en-US"/>
          </a:p>
        </p:txBody>
      </p:sp>
    </p:spTree>
    <p:extLst>
      <p:ext uri="{BB962C8B-B14F-4D97-AF65-F5344CB8AC3E}">
        <p14:creationId xmlns:p14="http://schemas.microsoft.com/office/powerpoint/2010/main" val="3962043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pPr>
              <a:defRPr/>
            </a:pPr>
            <a:endParaRPr lang="en-US"/>
          </a:p>
        </p:txBody>
      </p:sp>
      <p:sp>
        <p:nvSpPr>
          <p:cNvPr id="10" name="Slide Number Placeholder 9"/>
          <p:cNvSpPr>
            <a:spLocks noGrp="1"/>
          </p:cNvSpPr>
          <p:nvPr>
            <p:ph type="sldNum" sz="quarter" idx="12"/>
          </p:nvPr>
        </p:nvSpPr>
        <p:spPr/>
        <p:txBody>
          <a:bodyPr/>
          <a:lstStyle/>
          <a:p>
            <a:pPr>
              <a:defRPr/>
            </a:pPr>
            <a:fld id="{771B89F9-62CA-4C97-8C68-F04A322F13BB}" type="slidenum">
              <a:rPr lang="en-US" smtClean="0"/>
              <a:pPr>
                <a:defRPr/>
              </a:pPr>
              <a:t>‹#›</a:t>
            </a:fld>
            <a:endParaRPr lang="en-US"/>
          </a:p>
        </p:txBody>
      </p:sp>
    </p:spTree>
    <p:extLst>
      <p:ext uri="{BB962C8B-B14F-4D97-AF65-F5344CB8AC3E}">
        <p14:creationId xmlns:p14="http://schemas.microsoft.com/office/powerpoint/2010/main" val="140848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pPr>
              <a:defRPr/>
            </a:pPr>
            <a:endParaRPr lang="en-US"/>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pPr>
              <a:defRPr/>
            </a:pPr>
            <a:endParaRPr lang="en-US"/>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pPr>
              <a:defRPr/>
            </a:pPr>
            <a:fld id="{23C8EC69-4CCF-4012-90C1-748B8442236F}" type="slidenum">
              <a:rPr lang="en-US" smtClean="0"/>
              <a:pPr>
                <a:defRPr/>
              </a:pPr>
              <a:t>‹#›</a:t>
            </a:fld>
            <a:endParaRPr lang="en-US"/>
          </a:p>
        </p:txBody>
      </p:sp>
    </p:spTree>
    <p:extLst>
      <p:ext uri="{BB962C8B-B14F-4D97-AF65-F5344CB8AC3E}">
        <p14:creationId xmlns:p14="http://schemas.microsoft.com/office/powerpoint/2010/main" val="2889698799"/>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HildaPVargas@katyisd.org" TargetMode="External"/><Relationship Id="rId3" Type="http://schemas.openxmlformats.org/officeDocument/2006/relationships/hyperlink" Target="mailto:AshleyNPetersen@katyisd.org" TargetMode="External"/><Relationship Id="rId7" Type="http://schemas.openxmlformats.org/officeDocument/2006/relationships/hyperlink" Target="mailto:PriscillaEll@katyisd.org" TargetMode="External"/><Relationship Id="rId2" Type="http://schemas.openxmlformats.org/officeDocument/2006/relationships/hyperlink" Target="mailto:NicoleMWalker@katyisd.org" TargetMode="External"/><Relationship Id="rId1" Type="http://schemas.openxmlformats.org/officeDocument/2006/relationships/slideLayout" Target="../slideLayouts/slideLayout2.xml"/><Relationship Id="rId6" Type="http://schemas.openxmlformats.org/officeDocument/2006/relationships/hyperlink" Target="mailto:AngelaMSchauer@katyisd.org" TargetMode="External"/><Relationship Id="rId5" Type="http://schemas.openxmlformats.org/officeDocument/2006/relationships/hyperlink" Target="mailto:KaterineELeVrier@katyisd.org" TargetMode="External"/><Relationship Id="rId4" Type="http://schemas.openxmlformats.org/officeDocument/2006/relationships/hyperlink" Target="mailto:StephanieBJackson@katyisd.or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afeshare.tv/x/oHX6p4fO-BU"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weabsences@katyisd.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1550670" y="2133600"/>
            <a:ext cx="7593330" cy="3035808"/>
          </a:xfrm>
        </p:spPr>
        <p:txBody>
          <a:bodyPr/>
          <a:lstStyle/>
          <a:p>
            <a:pPr algn="ctr" eaLnBrk="1" hangingPunct="1">
              <a:defRPr/>
            </a:pPr>
            <a:r>
              <a:rPr lang="en-US" sz="4800" dirty="0" smtClean="0">
                <a:effectLst>
                  <a:outerShdw blurRad="38100" dist="38100" dir="2700000" algn="tl">
                    <a:srgbClr val="C0C0C0"/>
                  </a:outerShdw>
                </a:effectLst>
              </a:rPr>
              <a:t/>
            </a:r>
            <a:br>
              <a:rPr lang="en-US" sz="4800" dirty="0" smtClean="0">
                <a:effectLst>
                  <a:outerShdw blurRad="38100" dist="38100" dir="2700000" algn="tl">
                    <a:srgbClr val="C0C0C0"/>
                  </a:outerShdw>
                </a:effectLst>
              </a:rPr>
            </a:br>
            <a:r>
              <a:rPr lang="en-US" sz="4800" dirty="0" smtClean="0">
                <a:effectLst>
                  <a:outerShdw blurRad="38100" dist="38100" dir="2700000" algn="tl">
                    <a:srgbClr val="C0C0C0"/>
                  </a:outerShdw>
                </a:effectLst>
              </a:rPr>
              <a:t>Williams Elementary</a:t>
            </a:r>
            <a:br>
              <a:rPr lang="en-US" sz="4800" dirty="0" smtClean="0">
                <a:effectLst>
                  <a:outerShdw blurRad="38100" dist="38100" dir="2700000" algn="tl">
                    <a:srgbClr val="C0C0C0"/>
                  </a:outerShdw>
                </a:effectLst>
              </a:rPr>
            </a:br>
            <a:endParaRPr lang="en-US" sz="4800" dirty="0" smtClean="0">
              <a:effectLst>
                <a:outerShdw blurRad="38100" dist="38100" dir="2700000" algn="tl">
                  <a:srgbClr val="C0C0C0"/>
                </a:outerShdw>
              </a:effectLst>
            </a:endParaRPr>
          </a:p>
        </p:txBody>
      </p:sp>
      <p:sp>
        <p:nvSpPr>
          <p:cNvPr id="3075" name="Rectangle 3"/>
          <p:cNvSpPr>
            <a:spLocks noGrp="1" noChangeArrowheads="1"/>
          </p:cNvSpPr>
          <p:nvPr>
            <p:ph type="subTitle" idx="1"/>
          </p:nvPr>
        </p:nvSpPr>
        <p:spPr>
          <a:xfrm>
            <a:off x="1447800" y="685800"/>
            <a:ext cx="7429500" cy="2895600"/>
          </a:xfrm>
        </p:spPr>
        <p:txBody>
          <a:bodyPr>
            <a:normAutofit/>
          </a:bodyPr>
          <a:lstStyle/>
          <a:p>
            <a:pPr eaLnBrk="1" hangingPunct="1">
              <a:lnSpc>
                <a:spcPct val="90000"/>
              </a:lnSpc>
            </a:pPr>
            <a:endParaRPr lang="en-US" sz="2800" i="1" dirty="0" smtClean="0"/>
          </a:p>
          <a:p>
            <a:pPr algn="ctr" eaLnBrk="1" hangingPunct="1">
              <a:lnSpc>
                <a:spcPct val="90000"/>
              </a:lnSpc>
            </a:pPr>
            <a:endParaRPr lang="en-US" sz="2800" i="1" dirty="0" smtClean="0"/>
          </a:p>
          <a:p>
            <a:pPr algn="ctr" eaLnBrk="1" hangingPunct="1">
              <a:lnSpc>
                <a:spcPct val="90000"/>
              </a:lnSpc>
            </a:pPr>
            <a:r>
              <a:rPr lang="en-US" sz="4000" dirty="0" smtClean="0">
                <a:latin typeface="+mj-lt"/>
              </a:rPr>
              <a:t>Welcome to Curriculum Night! </a:t>
            </a:r>
          </a:p>
          <a:p>
            <a:pPr algn="ctr" eaLnBrk="1" hangingPunct="1">
              <a:lnSpc>
                <a:spcPct val="90000"/>
              </a:lnSpc>
            </a:pPr>
            <a:r>
              <a:rPr lang="en-US" sz="4000" dirty="0" smtClean="0">
                <a:latin typeface="+mj-lt"/>
              </a:rPr>
              <a:t>3</a:t>
            </a:r>
            <a:r>
              <a:rPr lang="en-US" sz="4000" baseline="30000" dirty="0" smtClean="0">
                <a:latin typeface="+mj-lt"/>
              </a:rPr>
              <a:t>rd</a:t>
            </a:r>
            <a:r>
              <a:rPr lang="en-US" sz="4000" dirty="0" smtClean="0">
                <a:latin typeface="+mj-lt"/>
              </a:rPr>
              <a:t> Grade 2019-2020</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133639"/>
            <a:ext cx="6248400" cy="6248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28600"/>
            <a:ext cx="7772400" cy="1609344"/>
          </a:xfrm>
        </p:spPr>
        <p:txBody>
          <a:bodyPr>
            <a:normAutofit fontScale="90000"/>
          </a:bodyPr>
          <a:lstStyle/>
          <a:p>
            <a:pPr algn="ctr"/>
            <a:r>
              <a:rPr lang="en-US" sz="13900" dirty="0" smtClean="0"/>
              <a:t>snack</a:t>
            </a:r>
            <a:endParaRPr lang="en-US" dirty="0" smtClean="0"/>
          </a:p>
        </p:txBody>
      </p:sp>
      <p:sp>
        <p:nvSpPr>
          <p:cNvPr id="10243" name="Content Placeholder 2"/>
          <p:cNvSpPr>
            <a:spLocks noGrp="1"/>
          </p:cNvSpPr>
          <p:nvPr>
            <p:ph idx="1"/>
          </p:nvPr>
        </p:nvSpPr>
        <p:spPr>
          <a:xfrm>
            <a:off x="609600" y="1905000"/>
            <a:ext cx="7772400" cy="4419600"/>
          </a:xfrm>
        </p:spPr>
        <p:txBody>
          <a:bodyPr>
            <a:noAutofit/>
          </a:bodyPr>
          <a:lstStyle/>
          <a:p>
            <a:pPr marL="0" indent="0" algn="ctr">
              <a:buNone/>
            </a:pPr>
            <a:r>
              <a:rPr lang="en-US" sz="2400" dirty="0" smtClean="0">
                <a:latin typeface="+mj-lt"/>
              </a:rPr>
              <a:t>Students are permitted to bring a snack this year.</a:t>
            </a:r>
          </a:p>
          <a:p>
            <a:pPr marL="0" indent="0" algn="ctr">
              <a:buNone/>
            </a:pPr>
            <a:r>
              <a:rPr lang="en-US" sz="2400" dirty="0" smtClean="0">
                <a:latin typeface="+mj-lt"/>
              </a:rPr>
              <a:t>	</a:t>
            </a:r>
          </a:p>
          <a:p>
            <a:pPr marL="0" indent="0" algn="ctr">
              <a:buNone/>
            </a:pPr>
            <a:r>
              <a:rPr lang="en-US" sz="2400" dirty="0" smtClean="0">
                <a:latin typeface="+mj-lt"/>
              </a:rPr>
              <a:t>Snack will typically be eaten right after specials at 11:00. It is meant to be a five minute snack.</a:t>
            </a:r>
          </a:p>
          <a:p>
            <a:pPr marL="0" indent="0" algn="ctr">
              <a:buNone/>
            </a:pPr>
            <a:endParaRPr lang="en-US" sz="2400" dirty="0">
              <a:latin typeface="+mj-lt"/>
            </a:endParaRPr>
          </a:p>
          <a:p>
            <a:pPr marL="0" indent="0" algn="ctr">
              <a:buNone/>
            </a:pPr>
            <a:r>
              <a:rPr lang="en-US" sz="2400" dirty="0" smtClean="0">
                <a:latin typeface="+mj-lt"/>
              </a:rPr>
              <a:t>Please send a healthy snack that is not messy and does not have nuts or require utensils. </a:t>
            </a:r>
          </a:p>
          <a:p>
            <a:pPr marL="0" indent="0" algn="ctr">
              <a:buNone/>
            </a:pPr>
            <a:endParaRPr lang="en-US" sz="2400" dirty="0">
              <a:latin typeface="+mj-lt"/>
            </a:endParaRPr>
          </a:p>
          <a:p>
            <a:pPr marL="0" indent="0" algn="ctr">
              <a:buNone/>
            </a:pPr>
            <a:r>
              <a:rPr lang="en-US" sz="2400" dirty="0" smtClean="0">
                <a:latin typeface="+mj-lt"/>
              </a:rPr>
              <a:t>Some good options are: apples, gold fish, pretzels, squeezable yogurt, granola bar, carrot sticks, etc.</a:t>
            </a:r>
          </a:p>
        </p:txBody>
      </p:sp>
    </p:spTree>
    <p:extLst>
      <p:ext uri="{BB962C8B-B14F-4D97-AF65-F5344CB8AC3E}">
        <p14:creationId xmlns:p14="http://schemas.microsoft.com/office/powerpoint/2010/main" val="1159860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28600"/>
            <a:ext cx="7772400" cy="1609344"/>
          </a:xfrm>
        </p:spPr>
        <p:txBody>
          <a:bodyPr>
            <a:normAutofit fontScale="90000"/>
          </a:bodyPr>
          <a:lstStyle/>
          <a:p>
            <a:pPr algn="ctr"/>
            <a:r>
              <a:rPr lang="en-US" sz="13900" dirty="0" smtClean="0"/>
              <a:t>Lunch</a:t>
            </a:r>
            <a:endParaRPr lang="en-US" dirty="0" smtClean="0"/>
          </a:p>
        </p:txBody>
      </p:sp>
      <p:sp>
        <p:nvSpPr>
          <p:cNvPr id="10243" name="Content Placeholder 2"/>
          <p:cNvSpPr>
            <a:spLocks noGrp="1"/>
          </p:cNvSpPr>
          <p:nvPr>
            <p:ph idx="1"/>
          </p:nvPr>
        </p:nvSpPr>
        <p:spPr>
          <a:xfrm>
            <a:off x="609600" y="1905000"/>
            <a:ext cx="7772400" cy="4050792"/>
          </a:xfrm>
        </p:spPr>
        <p:txBody>
          <a:bodyPr>
            <a:noAutofit/>
          </a:bodyPr>
          <a:lstStyle/>
          <a:p>
            <a:pPr marL="0" indent="0" algn="ctr">
              <a:buNone/>
            </a:pPr>
            <a:r>
              <a:rPr lang="en-US" sz="3200" dirty="0" smtClean="0">
                <a:latin typeface="+mj-lt"/>
              </a:rPr>
              <a:t>Our lunch time </a:t>
            </a:r>
            <a:r>
              <a:rPr lang="en-US" sz="3200" smtClean="0">
                <a:latin typeface="+mj-lt"/>
              </a:rPr>
              <a:t>is </a:t>
            </a:r>
            <a:r>
              <a:rPr lang="en-US" sz="3200" smtClean="0">
                <a:latin typeface="+mj-lt"/>
              </a:rPr>
              <a:t>11:35-12:15.</a:t>
            </a:r>
            <a:endParaRPr lang="en-US" sz="3200" dirty="0" smtClean="0">
              <a:latin typeface="+mj-lt"/>
            </a:endParaRPr>
          </a:p>
          <a:p>
            <a:pPr marL="0" indent="0" algn="ctr">
              <a:buNone/>
            </a:pPr>
            <a:r>
              <a:rPr lang="en-US" sz="3200" dirty="0" smtClean="0">
                <a:latin typeface="+mj-lt"/>
              </a:rPr>
              <a:t>	</a:t>
            </a:r>
          </a:p>
          <a:p>
            <a:pPr marL="0" indent="0" algn="ctr">
              <a:buNone/>
            </a:pPr>
            <a:r>
              <a:rPr lang="en-US" sz="3200" dirty="0" smtClean="0">
                <a:latin typeface="+mj-lt"/>
              </a:rPr>
              <a:t>For late lunch deliveries, parents must raptor and deliver to the cafeteria.</a:t>
            </a:r>
          </a:p>
          <a:p>
            <a:pPr marL="0" indent="0" algn="ctr">
              <a:buNone/>
            </a:pPr>
            <a:endParaRPr lang="en-US" sz="3200" dirty="0" smtClean="0">
              <a:latin typeface="+mj-lt"/>
            </a:endParaRPr>
          </a:p>
          <a:p>
            <a:pPr marL="0" indent="0" algn="ctr">
              <a:buNone/>
            </a:pPr>
            <a:r>
              <a:rPr lang="en-US" sz="3200" dirty="0" smtClean="0">
                <a:latin typeface="+mj-lt"/>
              </a:rPr>
              <a:t>Parents are allowed to sit at the visitor’s table with their child.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152400"/>
            <a:ext cx="7772400" cy="1609344"/>
          </a:xfrm>
        </p:spPr>
        <p:txBody>
          <a:bodyPr/>
          <a:lstStyle/>
          <a:p>
            <a:r>
              <a:rPr lang="en-US" sz="8800" dirty="0" smtClean="0"/>
              <a:t>Birthdays</a:t>
            </a:r>
            <a:endParaRPr lang="en-US" dirty="0"/>
          </a:p>
        </p:txBody>
      </p:sp>
      <p:sp>
        <p:nvSpPr>
          <p:cNvPr id="3" name="Content Placeholder 2"/>
          <p:cNvSpPr>
            <a:spLocks noGrp="1"/>
          </p:cNvSpPr>
          <p:nvPr>
            <p:ph idx="1"/>
          </p:nvPr>
        </p:nvSpPr>
        <p:spPr>
          <a:xfrm>
            <a:off x="914400" y="1066800"/>
            <a:ext cx="7239000" cy="6172200"/>
          </a:xfrm>
        </p:spPr>
        <p:txBody>
          <a:bodyPr>
            <a:normAutofit/>
          </a:bodyPr>
          <a:lstStyle/>
          <a:p>
            <a:pPr marL="0" indent="0" algn="ctr">
              <a:buNone/>
            </a:pPr>
            <a:r>
              <a:rPr lang="en-US" sz="2400" dirty="0" smtClean="0"/>
              <a:t>Students may bring birthday treats to be shared at our second recess time (2:20-2:30).  These treats must be store bought and have ingredients listed on the packaging.</a:t>
            </a:r>
          </a:p>
          <a:p>
            <a:pPr marL="0" indent="0" algn="ctr">
              <a:buNone/>
            </a:pPr>
            <a:endParaRPr lang="en-US" sz="2400" dirty="0" smtClean="0"/>
          </a:p>
          <a:p>
            <a:pPr marL="0" indent="0" algn="ctr">
              <a:buNone/>
            </a:pPr>
            <a:r>
              <a:rPr lang="en-US" sz="2400" dirty="0" smtClean="0"/>
              <a:t>Please send treats that are in individual pieces or pre-cut.</a:t>
            </a:r>
          </a:p>
          <a:p>
            <a:pPr marL="0" indent="0" algn="ctr">
              <a:buNone/>
            </a:pPr>
            <a:r>
              <a:rPr lang="en-US" sz="2400" dirty="0" smtClean="0"/>
              <a:t>We will celebrate ½ birthdays for our summer month students.</a:t>
            </a:r>
          </a:p>
          <a:p>
            <a:pPr marL="0" indent="0" algn="ctr">
              <a:buNone/>
            </a:pPr>
            <a:r>
              <a:rPr lang="en-US" sz="2400" dirty="0" smtClean="0"/>
              <a:t>For messy food items, please send napkins or wipes.</a:t>
            </a:r>
            <a:endParaRPr lang="en-US" sz="2400" dirty="0"/>
          </a:p>
          <a:p>
            <a:pPr marL="0" indent="0" algn="ctr">
              <a:buNone/>
            </a:pPr>
            <a:r>
              <a:rPr lang="en-US" sz="2400" dirty="0" smtClean="0"/>
              <a:t>***Birthday treats MUST delivered to the front office by </a:t>
            </a:r>
            <a:r>
              <a:rPr lang="en-US" sz="2400" b="1" dirty="0" smtClean="0"/>
              <a:t>10:00 AM.***</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063" y="76200"/>
            <a:ext cx="7772400" cy="1609344"/>
          </a:xfrm>
        </p:spPr>
        <p:txBody>
          <a:bodyPr>
            <a:normAutofit/>
          </a:bodyPr>
          <a:lstStyle/>
          <a:p>
            <a:r>
              <a:rPr lang="en-US" sz="8000" dirty="0" smtClean="0"/>
              <a:t>Third Grade Events</a:t>
            </a:r>
            <a:endParaRPr lang="en-US" sz="8000" dirty="0"/>
          </a:p>
        </p:txBody>
      </p:sp>
      <p:sp>
        <p:nvSpPr>
          <p:cNvPr id="3" name="Content Placeholder 2"/>
          <p:cNvSpPr>
            <a:spLocks noGrp="1"/>
          </p:cNvSpPr>
          <p:nvPr>
            <p:ph idx="1"/>
          </p:nvPr>
        </p:nvSpPr>
        <p:spPr>
          <a:xfrm>
            <a:off x="762000" y="1447800"/>
            <a:ext cx="7620000" cy="4572000"/>
          </a:xfrm>
        </p:spPr>
        <p:txBody>
          <a:bodyPr>
            <a:normAutofit fontScale="85000" lnSpcReduction="10000"/>
          </a:bodyPr>
          <a:lstStyle/>
          <a:p>
            <a:r>
              <a:rPr lang="en-US" sz="3300" dirty="0"/>
              <a:t>STEAM </a:t>
            </a:r>
            <a:r>
              <a:rPr lang="en-US" sz="3300" dirty="0" smtClean="0"/>
              <a:t>Field Trip – Tuesday, September 10</a:t>
            </a:r>
            <a:endParaRPr lang="en-US" sz="3300" dirty="0"/>
          </a:p>
          <a:p>
            <a:r>
              <a:rPr lang="en-US" sz="3300" dirty="0" smtClean="0"/>
              <a:t>Eureka </a:t>
            </a:r>
            <a:r>
              <a:rPr lang="en-US" sz="3300" dirty="0"/>
              <a:t>– </a:t>
            </a:r>
            <a:r>
              <a:rPr lang="en-US" sz="3300" dirty="0" smtClean="0"/>
              <a:t>Thursday, September 26</a:t>
            </a:r>
          </a:p>
          <a:p>
            <a:r>
              <a:rPr lang="en-US" sz="3300" dirty="0" smtClean="0"/>
              <a:t>Field Day – Wednesday, December 16</a:t>
            </a:r>
          </a:p>
          <a:p>
            <a:r>
              <a:rPr lang="en-US" sz="3300" dirty="0" smtClean="0"/>
              <a:t>Winter Party – Friday, December 20</a:t>
            </a:r>
          </a:p>
          <a:p>
            <a:r>
              <a:rPr lang="en-US" sz="3300" dirty="0" smtClean="0"/>
              <a:t>3</a:t>
            </a:r>
            <a:r>
              <a:rPr lang="en-US" sz="3300" baseline="30000" dirty="0" smtClean="0"/>
              <a:t>rd</a:t>
            </a:r>
            <a:r>
              <a:rPr lang="en-US" sz="3300" dirty="0" smtClean="0"/>
              <a:t> Grade Musical – Tuesday, January 28</a:t>
            </a:r>
          </a:p>
          <a:p>
            <a:r>
              <a:rPr lang="en-US" sz="3300" dirty="0" smtClean="0"/>
              <a:t>Eureka – Thursday, February 13</a:t>
            </a:r>
          </a:p>
          <a:p>
            <a:r>
              <a:rPr lang="en-US" sz="3300" dirty="0" smtClean="0"/>
              <a:t>LASSO </a:t>
            </a:r>
            <a:r>
              <a:rPr lang="en-US" sz="3300" dirty="0"/>
              <a:t>– </a:t>
            </a:r>
            <a:r>
              <a:rPr lang="en-US" sz="3300" dirty="0" smtClean="0"/>
              <a:t>Friday, April 3</a:t>
            </a:r>
          </a:p>
          <a:p>
            <a:r>
              <a:rPr lang="en-US" sz="3300" dirty="0" smtClean="0"/>
              <a:t>Celebration of Learning – Friday, May 15</a:t>
            </a:r>
          </a:p>
          <a:p>
            <a:r>
              <a:rPr lang="en-US" sz="3300" dirty="0" smtClean="0"/>
              <a:t>End of Year Party – Tuesday, May 19</a:t>
            </a:r>
          </a:p>
          <a:p>
            <a:endParaRPr lang="en-US" sz="3600" dirty="0" smtClean="0"/>
          </a:p>
          <a:p>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174212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371600" y="304800"/>
            <a:ext cx="7772400" cy="1609344"/>
          </a:xfrm>
        </p:spPr>
        <p:txBody>
          <a:bodyPr>
            <a:normAutofit fontScale="90000"/>
          </a:bodyPr>
          <a:lstStyle/>
          <a:p>
            <a:r>
              <a:rPr lang="en-US" sz="13900" dirty="0" smtClean="0"/>
              <a:t>Homework</a:t>
            </a:r>
            <a:endParaRPr lang="en-US" dirty="0" smtClean="0"/>
          </a:p>
        </p:txBody>
      </p:sp>
      <p:sp>
        <p:nvSpPr>
          <p:cNvPr id="5123" name="Content Placeholder 2"/>
          <p:cNvSpPr>
            <a:spLocks noGrp="1"/>
          </p:cNvSpPr>
          <p:nvPr>
            <p:ph idx="1"/>
          </p:nvPr>
        </p:nvSpPr>
        <p:spPr/>
        <p:txBody>
          <a:bodyPr/>
          <a:lstStyle/>
          <a:p>
            <a:pPr>
              <a:buFont typeface="Arial" panose="020B0604020202020204" pitchFamily="34" charset="0"/>
              <a:buChar char="•"/>
            </a:pPr>
            <a:r>
              <a:rPr lang="en-US" sz="2400" dirty="0" smtClean="0"/>
              <a:t>Read nightly for 20 - 30 minutes</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Fact Fluency practice</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Problem solving worksheet given on Monday and due Friday.</a:t>
            </a:r>
          </a:p>
          <a:p>
            <a:pPr>
              <a:buFont typeface="Arial" panose="020B0604020202020204" pitchFamily="34" charset="0"/>
              <a:buChar char="•"/>
            </a:pPr>
            <a:endParaRPr lang="en-US" sz="2400" dirty="0" smtClean="0"/>
          </a:p>
          <a:p>
            <a:pPr>
              <a:buFont typeface="Arial" panose="020B0604020202020204" pitchFamily="34" charset="0"/>
              <a:buChar char="•"/>
            </a:pPr>
            <a:r>
              <a:rPr lang="en-US" sz="2400" dirty="0" smtClean="0"/>
              <a:t>Check planner daily for changes.</a:t>
            </a:r>
          </a:p>
          <a:p>
            <a:pPr marL="0" indent="0">
              <a:buNone/>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838200" y="152400"/>
            <a:ext cx="7772400" cy="1609344"/>
          </a:xfrm>
        </p:spPr>
        <p:txBody>
          <a:bodyPr>
            <a:normAutofit/>
          </a:bodyPr>
          <a:lstStyle/>
          <a:p>
            <a:r>
              <a:rPr lang="en-US" sz="8800" dirty="0" smtClean="0"/>
              <a:t>Homework Policy</a:t>
            </a:r>
          </a:p>
        </p:txBody>
      </p:sp>
      <p:sp>
        <p:nvSpPr>
          <p:cNvPr id="9219" name="Content Placeholder 2"/>
          <p:cNvSpPr>
            <a:spLocks noGrp="1"/>
          </p:cNvSpPr>
          <p:nvPr>
            <p:ph idx="1"/>
          </p:nvPr>
        </p:nvSpPr>
        <p:spPr>
          <a:xfrm>
            <a:off x="1066800" y="1761744"/>
            <a:ext cx="7010400" cy="4572000"/>
          </a:xfrm>
        </p:spPr>
        <p:txBody>
          <a:bodyPr>
            <a:normAutofit lnSpcReduction="10000"/>
          </a:bodyPr>
          <a:lstStyle/>
          <a:p>
            <a:r>
              <a:rPr lang="en-US" sz="2400" dirty="0" smtClean="0"/>
              <a:t>Homework is 10% of the grade.</a:t>
            </a:r>
          </a:p>
          <a:p>
            <a:endParaRPr lang="en-US" sz="2400" dirty="0" smtClean="0"/>
          </a:p>
          <a:p>
            <a:r>
              <a:rPr lang="en-US" sz="2400" dirty="0" smtClean="0"/>
              <a:t>If homework is brought back on time, a 100 will be entered in the grade book.</a:t>
            </a:r>
          </a:p>
          <a:p>
            <a:endParaRPr lang="en-US" sz="2400" dirty="0" smtClean="0"/>
          </a:p>
          <a:p>
            <a:r>
              <a:rPr lang="en-US" sz="2400" dirty="0" smtClean="0"/>
              <a:t>10 points will be deducted if turned in 1 day late.</a:t>
            </a:r>
          </a:p>
          <a:p>
            <a:endParaRPr lang="en-US" sz="2400" dirty="0" smtClean="0"/>
          </a:p>
          <a:p>
            <a:r>
              <a:rPr lang="en-US" sz="2400" dirty="0" smtClean="0"/>
              <a:t>A zero will be entered in the </a:t>
            </a:r>
            <a:r>
              <a:rPr lang="en-US" sz="2400" dirty="0" err="1" smtClean="0"/>
              <a:t>gradebook</a:t>
            </a:r>
            <a:r>
              <a:rPr lang="en-US" sz="2400" dirty="0" smtClean="0"/>
              <a:t> on the third day. Homework is only accepted one day late.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772400" cy="1609344"/>
          </a:xfrm>
        </p:spPr>
        <p:txBody>
          <a:bodyPr>
            <a:noAutofit/>
          </a:bodyPr>
          <a:lstStyle/>
          <a:p>
            <a:r>
              <a:rPr lang="en-US" sz="8000" dirty="0" smtClean="0"/>
              <a:t>Class Work Policy </a:t>
            </a:r>
            <a:endParaRPr lang="en-US" sz="8000" dirty="0"/>
          </a:p>
        </p:txBody>
      </p:sp>
      <p:sp>
        <p:nvSpPr>
          <p:cNvPr id="3" name="Rectangle 2"/>
          <p:cNvSpPr/>
          <p:nvPr/>
        </p:nvSpPr>
        <p:spPr>
          <a:xfrm>
            <a:off x="1600200" y="1600200"/>
            <a:ext cx="6629400" cy="4801314"/>
          </a:xfrm>
          <a:prstGeom prst="rect">
            <a:avLst/>
          </a:prstGeom>
        </p:spPr>
        <p:txBody>
          <a:bodyPr wrap="square">
            <a:spAutoFit/>
          </a:bodyPr>
          <a:lstStyle/>
          <a:p>
            <a:r>
              <a:rPr lang="en-US" sz="2400" dirty="0">
                <a:solidFill>
                  <a:srgbClr val="C00000"/>
                </a:solidFill>
                <a:latin typeface="Arial" panose="020B0604020202020204" pitchFamily="34" charset="0"/>
              </a:rPr>
              <a:t>Class work</a:t>
            </a:r>
            <a:r>
              <a:rPr lang="en-US" sz="2400" dirty="0">
                <a:solidFill>
                  <a:srgbClr val="000000"/>
                </a:solidFill>
                <a:latin typeface="Arial" panose="020B0604020202020204" pitchFamily="34" charset="0"/>
              </a:rPr>
              <a:t>: Students are expected to complete all assignments during class time. Assignments not completed by the </a:t>
            </a:r>
            <a:r>
              <a:rPr lang="en-US" sz="2400" dirty="0" smtClean="0">
                <a:solidFill>
                  <a:srgbClr val="000000"/>
                </a:solidFill>
                <a:latin typeface="Arial" panose="020B0604020202020204" pitchFamily="34" charset="0"/>
              </a:rPr>
              <a:t>due date </a:t>
            </a:r>
            <a:r>
              <a:rPr lang="en-US" sz="2400" dirty="0">
                <a:solidFill>
                  <a:srgbClr val="000000"/>
                </a:solidFill>
                <a:latin typeface="Arial" panose="020B0604020202020204" pitchFamily="34" charset="0"/>
              </a:rPr>
              <a:t>will receive (-10) points off each day for the first three days that the assignment is not complete. </a:t>
            </a:r>
            <a:endParaRPr lang="en-US" sz="2400" dirty="0" smtClean="0">
              <a:solidFill>
                <a:srgbClr val="000000"/>
              </a:solidFill>
              <a:latin typeface="Arial" panose="020B0604020202020204" pitchFamily="34" charset="0"/>
            </a:endParaRPr>
          </a:p>
          <a:p>
            <a:endParaRPr lang="en-US" sz="2400" dirty="0">
              <a:solidFill>
                <a:srgbClr val="000000"/>
              </a:solidFill>
              <a:latin typeface="Arial" panose="020B0604020202020204" pitchFamily="34" charset="0"/>
            </a:endParaRPr>
          </a:p>
          <a:p>
            <a:r>
              <a:rPr lang="en-US" sz="2400" b="1" dirty="0">
                <a:solidFill>
                  <a:srgbClr val="000000"/>
                </a:solidFill>
                <a:latin typeface="Arial" panose="020B0604020202020204" pitchFamily="34" charset="0"/>
              </a:rPr>
              <a:t>*Please note: </a:t>
            </a:r>
            <a:endParaRPr lang="en-US" sz="2400" dirty="0">
              <a:solidFill>
                <a:srgbClr val="000000"/>
              </a:solidFill>
              <a:latin typeface="Arial" panose="020B0604020202020204" pitchFamily="34" charset="0"/>
            </a:endParaRPr>
          </a:p>
          <a:p>
            <a:r>
              <a:rPr lang="en-US" sz="2400" dirty="0">
                <a:solidFill>
                  <a:srgbClr val="000000"/>
                </a:solidFill>
                <a:latin typeface="Arial" panose="020B0604020202020204" pitchFamily="34" charset="0"/>
              </a:rPr>
              <a:t>1st day late = Minus 10 points </a:t>
            </a:r>
          </a:p>
          <a:p>
            <a:r>
              <a:rPr lang="en-US" sz="2400" dirty="0">
                <a:solidFill>
                  <a:srgbClr val="000000"/>
                </a:solidFill>
                <a:latin typeface="Arial" panose="020B0604020202020204" pitchFamily="34" charset="0"/>
              </a:rPr>
              <a:t>2nd day late = Minus 20 points </a:t>
            </a:r>
          </a:p>
          <a:p>
            <a:r>
              <a:rPr lang="en-US" sz="2400" dirty="0">
                <a:solidFill>
                  <a:srgbClr val="000000"/>
                </a:solidFill>
                <a:latin typeface="Arial" panose="020B0604020202020204" pitchFamily="34" charset="0"/>
              </a:rPr>
              <a:t>3rd day late = Minus 30 points </a:t>
            </a:r>
          </a:p>
          <a:p>
            <a:r>
              <a:rPr lang="en-US" sz="2400" dirty="0">
                <a:solidFill>
                  <a:srgbClr val="000000"/>
                </a:solidFill>
                <a:latin typeface="Arial" panose="020B0604020202020204" pitchFamily="34" charset="0"/>
              </a:rPr>
              <a:t>3rd day late without assignment = Minus 30 points with optional detention or zero. </a:t>
            </a:r>
          </a:p>
          <a:p>
            <a:endParaRPr lang="en-US" dirty="0"/>
          </a:p>
        </p:txBody>
      </p:sp>
    </p:spTree>
    <p:extLst>
      <p:ext uri="{BB962C8B-B14F-4D97-AF65-F5344CB8AC3E}">
        <p14:creationId xmlns:p14="http://schemas.microsoft.com/office/powerpoint/2010/main" val="1387367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0" y="304800"/>
            <a:ext cx="7239000" cy="838200"/>
          </a:xfrm>
        </p:spPr>
        <p:txBody>
          <a:bodyPr>
            <a:noAutofit/>
          </a:bodyPr>
          <a:lstStyle/>
          <a:p>
            <a:r>
              <a:rPr lang="en-US" sz="5400" dirty="0" smtClean="0"/>
              <a:t>Reteach/Retesting Policy</a:t>
            </a:r>
            <a:endParaRPr lang="en-US" sz="5400" dirty="0"/>
          </a:p>
        </p:txBody>
      </p:sp>
      <p:sp>
        <p:nvSpPr>
          <p:cNvPr id="3" name="Content Placeholder 2"/>
          <p:cNvSpPr>
            <a:spLocks noGrp="1"/>
          </p:cNvSpPr>
          <p:nvPr>
            <p:ph idx="1"/>
          </p:nvPr>
        </p:nvSpPr>
        <p:spPr>
          <a:xfrm>
            <a:off x="685800" y="1600200"/>
            <a:ext cx="7772400" cy="4050792"/>
          </a:xfrm>
        </p:spPr>
        <p:txBody>
          <a:bodyPr>
            <a:normAutofit fontScale="92500" lnSpcReduction="10000"/>
          </a:bodyPr>
          <a:lstStyle/>
          <a:p>
            <a:r>
              <a:rPr lang="en-US" sz="2400" dirty="0" smtClean="0"/>
              <a:t>Students that score a 69 or below on any assignment in class will be retaught that skill.</a:t>
            </a:r>
          </a:p>
          <a:p>
            <a:endParaRPr lang="en-US" sz="2400" dirty="0" smtClean="0"/>
          </a:p>
          <a:p>
            <a:r>
              <a:rPr lang="en-US" sz="2400" dirty="0" smtClean="0"/>
              <a:t>Daily work that scored a 69 or below cannot be redone to increase the grade.</a:t>
            </a:r>
          </a:p>
          <a:p>
            <a:endParaRPr lang="en-US" sz="2400" dirty="0" smtClean="0"/>
          </a:p>
          <a:p>
            <a:r>
              <a:rPr lang="en-US" sz="2400" dirty="0" smtClean="0"/>
              <a:t>Students can only be retested if they fail a </a:t>
            </a:r>
            <a:r>
              <a:rPr lang="en-US" sz="2400" dirty="0" smtClean="0">
                <a:solidFill>
                  <a:srgbClr val="FF0000"/>
                </a:solidFill>
              </a:rPr>
              <a:t>TEST</a:t>
            </a:r>
            <a:r>
              <a:rPr lang="en-US" sz="2400" dirty="0" smtClean="0"/>
              <a:t> with a 69 or below. The highest grade that can be recorded for this test is a 70.</a:t>
            </a:r>
          </a:p>
          <a:p>
            <a:endParaRPr lang="en-US" sz="2400" dirty="0" smtClean="0"/>
          </a:p>
          <a:p>
            <a:r>
              <a:rPr lang="en-US" sz="2400" dirty="0" smtClean="0"/>
              <a:t>Daily grades are not included in this policy.</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91483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057400"/>
            <a:ext cx="8153400" cy="2308324"/>
          </a:xfrm>
          <a:prstGeom prst="rect">
            <a:avLst/>
          </a:prstGeom>
          <a:noFill/>
        </p:spPr>
        <p:txBody>
          <a:bodyPr wrap="square" rtlCol="0">
            <a:spAutoFit/>
          </a:bodyPr>
          <a:lstStyle/>
          <a:p>
            <a:pPr algn="ctr"/>
            <a:endParaRPr lang="en-US" sz="3600" b="1" dirty="0"/>
          </a:p>
          <a:p>
            <a:pPr algn="ctr"/>
            <a:r>
              <a:rPr lang="en-US" sz="3600" b="1" dirty="0" smtClean="0"/>
              <a:t>40% Major – Tests</a:t>
            </a:r>
          </a:p>
          <a:p>
            <a:pPr algn="ctr"/>
            <a:r>
              <a:rPr lang="en-US" sz="3600" b="1" dirty="0" smtClean="0"/>
              <a:t>50% Minor – Daily Assignments</a:t>
            </a:r>
          </a:p>
          <a:p>
            <a:pPr algn="ctr"/>
            <a:r>
              <a:rPr lang="en-US" sz="3600" b="1" dirty="0" smtClean="0"/>
              <a:t>10% Other - Homework</a:t>
            </a:r>
          </a:p>
        </p:txBody>
      </p:sp>
      <p:sp>
        <p:nvSpPr>
          <p:cNvPr id="3" name="Title 1"/>
          <p:cNvSpPr txBox="1">
            <a:spLocks/>
          </p:cNvSpPr>
          <p:nvPr/>
        </p:nvSpPr>
        <p:spPr>
          <a:xfrm>
            <a:off x="1676400" y="228600"/>
            <a:ext cx="7772400" cy="1609344"/>
          </a:xfrm>
          <a:prstGeom prst="rect">
            <a:avLst/>
          </a:prstGeom>
        </p:spPr>
        <p:txBody>
          <a:bodyPr>
            <a:noAutofit/>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6600" dirty="0" smtClean="0"/>
              <a:t>Grades</a:t>
            </a:r>
            <a:endParaRPr lang="en-US" sz="8000" dirty="0"/>
          </a:p>
        </p:txBody>
      </p:sp>
    </p:spTree>
    <p:extLst>
      <p:ext uri="{BB962C8B-B14F-4D97-AF65-F5344CB8AC3E}">
        <p14:creationId xmlns:p14="http://schemas.microsoft.com/office/powerpoint/2010/main" val="532223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95400" y="685800"/>
            <a:ext cx="6781800" cy="5078313"/>
          </a:xfrm>
          <a:prstGeom prst="rect">
            <a:avLst/>
          </a:prstGeom>
        </p:spPr>
        <p:txBody>
          <a:bodyPr wrap="square">
            <a:spAutoFit/>
          </a:bodyPr>
          <a:lstStyle/>
          <a:p>
            <a:pPr algn="ctr"/>
            <a:r>
              <a:rPr lang="en-US" sz="3200" b="1" dirty="0"/>
              <a:t>Third Grade Curriculum </a:t>
            </a:r>
            <a:r>
              <a:rPr lang="en-US" sz="3200" b="1" dirty="0" smtClean="0"/>
              <a:t>Overview</a:t>
            </a:r>
            <a:endParaRPr lang="en-US" dirty="0"/>
          </a:p>
          <a:p>
            <a:r>
              <a:rPr lang="en-US" dirty="0"/>
              <a:t> </a:t>
            </a:r>
          </a:p>
          <a:p>
            <a:r>
              <a:rPr lang="en-US" dirty="0"/>
              <a:t/>
            </a:r>
            <a:br>
              <a:rPr lang="en-US" dirty="0"/>
            </a:br>
            <a:r>
              <a:rPr lang="en-US" sz="3200" u="heavy" dirty="0" smtClean="0"/>
              <a:t>Reading</a:t>
            </a:r>
            <a:r>
              <a:rPr lang="en-US" dirty="0" smtClean="0"/>
              <a:t> </a:t>
            </a:r>
          </a:p>
          <a:p>
            <a:r>
              <a:rPr lang="en-US" dirty="0" smtClean="0"/>
              <a:t>· </a:t>
            </a:r>
            <a:r>
              <a:rPr lang="en-US" sz="2400" dirty="0" smtClean="0"/>
              <a:t>Small Leveled Groups</a:t>
            </a:r>
          </a:p>
          <a:p>
            <a:r>
              <a:rPr lang="en-US" sz="2400" dirty="0" smtClean="0"/>
              <a:t>· </a:t>
            </a:r>
            <a:r>
              <a:rPr lang="en-US" sz="2400" dirty="0"/>
              <a:t>Reading Conferences/Goal Setting</a:t>
            </a:r>
          </a:p>
          <a:p>
            <a:r>
              <a:rPr lang="en-US" sz="2400" dirty="0"/>
              <a:t>· Reading Strategies</a:t>
            </a:r>
          </a:p>
          <a:p>
            <a:r>
              <a:rPr lang="en-US" sz="2400" dirty="0"/>
              <a:t>· Vocabulary Development</a:t>
            </a:r>
          </a:p>
          <a:p>
            <a:r>
              <a:rPr lang="en-US" sz="2400" dirty="0"/>
              <a:t>· Decoding Skills</a:t>
            </a:r>
          </a:p>
          <a:p>
            <a:r>
              <a:rPr lang="en-US" sz="2400" dirty="0" smtClean="0"/>
              <a:t>· Fluency</a:t>
            </a:r>
            <a:endParaRPr lang="en-US" sz="2400" dirty="0"/>
          </a:p>
          <a:p>
            <a:endParaRPr lang="en-US" sz="2400" dirty="0" smtClean="0"/>
          </a:p>
          <a:p>
            <a:endParaRPr lang="en-US" sz="2400" dirty="0"/>
          </a:p>
        </p:txBody>
      </p:sp>
    </p:spTree>
    <p:extLst>
      <p:ext uri="{BB962C8B-B14F-4D97-AF65-F5344CB8AC3E}">
        <p14:creationId xmlns:p14="http://schemas.microsoft.com/office/powerpoint/2010/main" val="744422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10845" y="-20715"/>
            <a:ext cx="8915400" cy="1609344"/>
          </a:xfrm>
        </p:spPr>
        <p:txBody>
          <a:bodyPr>
            <a:noAutofit/>
          </a:bodyPr>
          <a:lstStyle/>
          <a:p>
            <a:r>
              <a:rPr lang="en-US" sz="6600" dirty="0" smtClean="0"/>
              <a:t>Team contact information</a:t>
            </a:r>
          </a:p>
        </p:txBody>
      </p:sp>
      <p:sp>
        <p:nvSpPr>
          <p:cNvPr id="6" name="Content Placeholder 2"/>
          <p:cNvSpPr>
            <a:spLocks noGrp="1"/>
          </p:cNvSpPr>
          <p:nvPr>
            <p:ph idx="1"/>
          </p:nvPr>
        </p:nvSpPr>
        <p:spPr>
          <a:xfrm>
            <a:off x="533400" y="1371600"/>
            <a:ext cx="3810000" cy="4724400"/>
          </a:xfrm>
        </p:spPr>
        <p:txBody>
          <a:bodyPr>
            <a:normAutofit lnSpcReduction="10000"/>
          </a:bodyPr>
          <a:lstStyle/>
          <a:p>
            <a:pPr marL="0" indent="0">
              <a:buNone/>
            </a:pPr>
            <a:r>
              <a:rPr lang="en-US" sz="1800" dirty="0"/>
              <a:t>Nicole Walker</a:t>
            </a:r>
          </a:p>
          <a:p>
            <a:pPr>
              <a:buClrTx/>
            </a:pPr>
            <a:r>
              <a:rPr lang="en-US" sz="1800" dirty="0">
                <a:hlinkClick r:id="rId2"/>
              </a:rPr>
              <a:t>NicoleMWalker@katyisd.org</a:t>
            </a:r>
            <a:endParaRPr lang="en-US" sz="1800" dirty="0"/>
          </a:p>
          <a:p>
            <a:pPr>
              <a:buClrTx/>
            </a:pPr>
            <a:r>
              <a:rPr lang="en-US" sz="1800" dirty="0" smtClean="0"/>
              <a:t>281-237-7258</a:t>
            </a:r>
          </a:p>
          <a:p>
            <a:pPr marL="0" indent="0">
              <a:buNone/>
            </a:pPr>
            <a:r>
              <a:rPr lang="en-US" sz="1800" dirty="0" smtClean="0"/>
              <a:t>Ashley </a:t>
            </a:r>
            <a:r>
              <a:rPr lang="en-US" sz="1800" dirty="0"/>
              <a:t>Petersen</a:t>
            </a:r>
          </a:p>
          <a:p>
            <a:pPr>
              <a:buClrTx/>
            </a:pPr>
            <a:r>
              <a:rPr lang="en-US" sz="1800" dirty="0">
                <a:hlinkClick r:id="rId3"/>
              </a:rPr>
              <a:t>AshleyNPetersen@katyisd.org</a:t>
            </a:r>
            <a:endParaRPr lang="en-US" sz="1800" dirty="0"/>
          </a:p>
          <a:p>
            <a:pPr>
              <a:buClrTx/>
            </a:pPr>
            <a:r>
              <a:rPr lang="en-US" sz="1800" dirty="0"/>
              <a:t>281-237-7219</a:t>
            </a:r>
          </a:p>
          <a:p>
            <a:pPr marL="0" indent="0">
              <a:buClrTx/>
              <a:buNone/>
            </a:pPr>
            <a:r>
              <a:rPr lang="en-US" sz="1800" dirty="0"/>
              <a:t>Stephanie Jackson</a:t>
            </a:r>
          </a:p>
          <a:p>
            <a:pPr>
              <a:buClrTx/>
            </a:pPr>
            <a:r>
              <a:rPr lang="en-US" sz="1800" dirty="0">
                <a:hlinkClick r:id="rId4"/>
              </a:rPr>
              <a:t>StephanieBJackson@katyisd.org</a:t>
            </a:r>
            <a:endParaRPr lang="en-US" sz="1800" dirty="0"/>
          </a:p>
          <a:p>
            <a:pPr>
              <a:buClrTx/>
            </a:pPr>
            <a:r>
              <a:rPr lang="en-US" sz="1800" dirty="0"/>
              <a:t>281-237-7269, </a:t>
            </a:r>
            <a:endParaRPr lang="en-US" sz="1800" dirty="0" smtClean="0"/>
          </a:p>
          <a:p>
            <a:pPr marL="0" indent="0">
              <a:buClrTx/>
              <a:buNone/>
            </a:pPr>
            <a:r>
              <a:rPr lang="en-US" sz="1800" dirty="0" smtClean="0"/>
              <a:t>Katie </a:t>
            </a:r>
            <a:r>
              <a:rPr lang="en-US" sz="1800" dirty="0" err="1" smtClean="0"/>
              <a:t>LeVrier</a:t>
            </a:r>
            <a:endParaRPr lang="en-US" sz="1800" dirty="0" smtClean="0"/>
          </a:p>
          <a:p>
            <a:pPr>
              <a:buClrTx/>
            </a:pPr>
            <a:r>
              <a:rPr lang="en-US" sz="1800" dirty="0" smtClean="0">
                <a:hlinkClick r:id="rId5"/>
              </a:rPr>
              <a:t>KaterineELeVrier@katyisd.org</a:t>
            </a:r>
            <a:r>
              <a:rPr lang="en-US" sz="1800" dirty="0" smtClean="0"/>
              <a:t> </a:t>
            </a:r>
            <a:endParaRPr lang="en-US" sz="1800" dirty="0"/>
          </a:p>
          <a:p>
            <a:pPr>
              <a:buClrTx/>
            </a:pPr>
            <a:r>
              <a:rPr lang="en-US" sz="1800" dirty="0" smtClean="0"/>
              <a:t>281-237-7268</a:t>
            </a:r>
            <a:endParaRPr lang="en-US" dirty="0" smtClean="0"/>
          </a:p>
        </p:txBody>
      </p:sp>
      <p:sp>
        <p:nvSpPr>
          <p:cNvPr id="5" name="Rectangle 4"/>
          <p:cNvSpPr/>
          <p:nvPr/>
        </p:nvSpPr>
        <p:spPr>
          <a:xfrm>
            <a:off x="4515394" y="1295400"/>
            <a:ext cx="4038600" cy="4385816"/>
          </a:xfrm>
          <a:prstGeom prst="rect">
            <a:avLst/>
          </a:prstGeom>
        </p:spPr>
        <p:txBody>
          <a:bodyPr wrap="square">
            <a:spAutoFit/>
          </a:bodyPr>
          <a:lstStyle/>
          <a:p>
            <a:pPr>
              <a:lnSpc>
                <a:spcPct val="150000"/>
              </a:lnSpc>
            </a:pPr>
            <a:r>
              <a:rPr lang="en-US" dirty="0" smtClean="0"/>
              <a:t>Angie Schauer</a:t>
            </a:r>
            <a:endParaRPr lang="en-US" dirty="0"/>
          </a:p>
          <a:p>
            <a:pPr marL="285750" indent="-285750">
              <a:lnSpc>
                <a:spcPct val="150000"/>
              </a:lnSpc>
              <a:buFont typeface="Wingdings" panose="05000000000000000000" pitchFamily="2" charset="2"/>
              <a:buChar char="§"/>
            </a:pPr>
            <a:r>
              <a:rPr lang="en-US" dirty="0" smtClean="0">
                <a:hlinkClick r:id="rId6"/>
              </a:rPr>
              <a:t>AngelaMSchauer@katyisd.org</a:t>
            </a:r>
            <a:endParaRPr lang="en-US" dirty="0"/>
          </a:p>
          <a:p>
            <a:pPr marL="285750" indent="-285750">
              <a:lnSpc>
                <a:spcPct val="150000"/>
              </a:lnSpc>
              <a:buFont typeface="Wingdings" panose="05000000000000000000" pitchFamily="2" charset="2"/>
              <a:buChar char="§"/>
            </a:pPr>
            <a:r>
              <a:rPr lang="en-US" dirty="0" smtClean="0"/>
              <a:t>281-237-7246</a:t>
            </a:r>
            <a:endParaRPr lang="en-US" dirty="0"/>
          </a:p>
          <a:p>
            <a:pPr>
              <a:lnSpc>
                <a:spcPct val="150000"/>
              </a:lnSpc>
            </a:pPr>
            <a:r>
              <a:rPr lang="en-US" dirty="0" smtClean="0"/>
              <a:t>Priscilla Ell</a:t>
            </a:r>
          </a:p>
          <a:p>
            <a:pPr marL="285750" indent="-285750">
              <a:lnSpc>
                <a:spcPct val="150000"/>
              </a:lnSpc>
              <a:buFont typeface="Wingdings" panose="05000000000000000000" pitchFamily="2" charset="2"/>
              <a:buChar char="§"/>
            </a:pPr>
            <a:r>
              <a:rPr lang="en-US" dirty="0" smtClean="0">
                <a:hlinkClick r:id="rId7"/>
              </a:rPr>
              <a:t>PriscillaEll@katyisd.org</a:t>
            </a:r>
            <a:r>
              <a:rPr lang="en-US" dirty="0" smtClean="0"/>
              <a:t> </a:t>
            </a:r>
          </a:p>
          <a:p>
            <a:pPr marL="285750" indent="-285750">
              <a:lnSpc>
                <a:spcPct val="150000"/>
              </a:lnSpc>
              <a:buFont typeface="Wingdings" panose="05000000000000000000" pitchFamily="2" charset="2"/>
              <a:buChar char="§"/>
            </a:pPr>
            <a:r>
              <a:rPr lang="en-US" dirty="0" smtClean="0"/>
              <a:t>281-237-7267</a:t>
            </a:r>
          </a:p>
          <a:p>
            <a:pPr>
              <a:lnSpc>
                <a:spcPct val="150000"/>
              </a:lnSpc>
            </a:pPr>
            <a:r>
              <a:rPr lang="en-US" dirty="0" smtClean="0"/>
              <a:t>Patsy Vargas</a:t>
            </a:r>
          </a:p>
          <a:p>
            <a:pPr marL="285750" indent="-285750">
              <a:lnSpc>
                <a:spcPct val="150000"/>
              </a:lnSpc>
              <a:buFont typeface="Wingdings" panose="05000000000000000000" pitchFamily="2" charset="2"/>
              <a:buChar char="§"/>
            </a:pPr>
            <a:r>
              <a:rPr lang="en-US" dirty="0" smtClean="0">
                <a:hlinkClick r:id="rId8"/>
              </a:rPr>
              <a:t>HildaPVargas@katyisd.org</a:t>
            </a:r>
            <a:endParaRPr lang="en-US" dirty="0" smtClean="0"/>
          </a:p>
          <a:p>
            <a:pPr marL="285750" indent="-285750">
              <a:lnSpc>
                <a:spcPct val="150000"/>
              </a:lnSpc>
              <a:buFont typeface="Wingdings" panose="05000000000000000000" pitchFamily="2" charset="2"/>
              <a:buChar char="§"/>
            </a:pPr>
            <a:r>
              <a:rPr lang="en-US" dirty="0" smtClean="0"/>
              <a:t>28a-237-7281</a:t>
            </a:r>
          </a:p>
          <a:p>
            <a:pPr marL="285750" indent="-285750">
              <a:buFont typeface="Wingdings" panose="05000000000000000000" pitchFamily="2" charset="2"/>
              <a:buChar char="§"/>
            </a:pPr>
            <a:endParaRPr lang="en-US" dirty="0"/>
          </a:p>
          <a:p>
            <a:r>
              <a:rPr lang="en-US" dirty="0" smtClean="0"/>
              <a:t>Grade Level Hashtag: #jwe3rd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Data</a:t>
            </a:r>
            <a:endParaRPr lang="en-US" dirty="0"/>
          </a:p>
        </p:txBody>
      </p:sp>
      <p:pic>
        <p:nvPicPr>
          <p:cNvPr id="4" name="Picture 3"/>
          <p:cNvPicPr/>
          <p:nvPr/>
        </p:nvPicPr>
        <p:blipFill>
          <a:blip r:embed="rId2"/>
          <a:stretch>
            <a:fillRect/>
          </a:stretch>
        </p:blipFill>
        <p:spPr>
          <a:xfrm>
            <a:off x="1066800" y="1828800"/>
            <a:ext cx="7175863" cy="45720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33600" y="533400"/>
            <a:ext cx="4724400" cy="5632311"/>
          </a:xfrm>
          <a:prstGeom prst="rect">
            <a:avLst/>
          </a:prstGeom>
        </p:spPr>
        <p:txBody>
          <a:bodyPr wrap="square">
            <a:spAutoFit/>
          </a:bodyPr>
          <a:lstStyle/>
          <a:p>
            <a:r>
              <a:rPr lang="en-US" sz="3200" u="heavy" dirty="0"/>
              <a:t>Language</a:t>
            </a:r>
            <a:endParaRPr lang="en-US" sz="3200" dirty="0"/>
          </a:p>
          <a:p>
            <a:r>
              <a:rPr lang="en-US" sz="2000" dirty="0" smtClean="0"/>
              <a:t>· </a:t>
            </a:r>
            <a:r>
              <a:rPr lang="en-US" sz="2000" dirty="0"/>
              <a:t>Capitalization and Punctuation</a:t>
            </a:r>
          </a:p>
          <a:p>
            <a:r>
              <a:rPr lang="en-US" sz="2000" dirty="0"/>
              <a:t>· Parts of </a:t>
            </a:r>
            <a:r>
              <a:rPr lang="en-US" sz="2000" dirty="0" smtClean="0"/>
              <a:t>Speech</a:t>
            </a:r>
            <a:endParaRPr lang="en-US" sz="2000" dirty="0"/>
          </a:p>
          <a:p>
            <a:r>
              <a:rPr lang="en-US" sz="2000" dirty="0"/>
              <a:t>· Listening Skills</a:t>
            </a:r>
          </a:p>
          <a:p>
            <a:r>
              <a:rPr lang="en-US" sz="2000" dirty="0"/>
              <a:t>· Research Skills</a:t>
            </a:r>
          </a:p>
          <a:p>
            <a:r>
              <a:rPr lang="en-US" sz="2000" dirty="0"/>
              <a:t>· Units of Study Writing Program</a:t>
            </a:r>
          </a:p>
          <a:p>
            <a:r>
              <a:rPr lang="en-US" dirty="0"/>
              <a:t> </a:t>
            </a:r>
          </a:p>
          <a:p>
            <a:r>
              <a:rPr lang="en-US" sz="3200" u="heavy" dirty="0"/>
              <a:t>Word Study</a:t>
            </a:r>
            <a:endParaRPr lang="en-US" sz="3200" dirty="0"/>
          </a:p>
          <a:p>
            <a:r>
              <a:rPr lang="en-US" sz="2000" dirty="0"/>
              <a:t>    Word Study takes the place of traditional spelling. This program consists of phonics, spelling, and vocabulary and will be more analytical than the weekly memorization of words in isolation. Students will learn the rules of spelling and how to apply these rules as part of Word Study. </a:t>
            </a:r>
          </a:p>
          <a:p>
            <a:r>
              <a:rPr lang="en-US" dirty="0"/>
              <a:t> </a:t>
            </a:r>
          </a:p>
        </p:txBody>
      </p:sp>
    </p:spTree>
    <p:extLst>
      <p:ext uri="{BB962C8B-B14F-4D97-AF65-F5344CB8AC3E}">
        <p14:creationId xmlns:p14="http://schemas.microsoft.com/office/powerpoint/2010/main" val="908550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751344"/>
            <a:ext cx="4572000" cy="4832092"/>
          </a:xfrm>
          <a:prstGeom prst="rect">
            <a:avLst/>
          </a:prstGeom>
        </p:spPr>
        <p:txBody>
          <a:bodyPr>
            <a:spAutoFit/>
          </a:bodyPr>
          <a:lstStyle/>
          <a:p>
            <a:r>
              <a:rPr lang="en-US" sz="3200" u="heavy" dirty="0" smtClean="0"/>
              <a:t>Math</a:t>
            </a:r>
            <a:endParaRPr lang="en-US" sz="3200" dirty="0"/>
          </a:p>
          <a:p>
            <a:endParaRPr lang="en-US" dirty="0"/>
          </a:p>
          <a:p>
            <a:pPr marL="342900" lvl="0" indent="-342900">
              <a:buFont typeface="Arial" pitchFamily="34" charset="0"/>
              <a:buChar char="•"/>
            </a:pPr>
            <a:r>
              <a:rPr lang="en-US" sz="2000" dirty="0" smtClean="0"/>
              <a:t>Guided Math</a:t>
            </a:r>
          </a:p>
          <a:p>
            <a:pPr marL="342900" lvl="0" indent="-342900">
              <a:buFont typeface="Arial" pitchFamily="34" charset="0"/>
              <a:buChar char="•"/>
            </a:pPr>
            <a:r>
              <a:rPr lang="en-US" sz="2000" dirty="0" smtClean="0"/>
              <a:t>Math </a:t>
            </a:r>
            <a:r>
              <a:rPr lang="en-US" sz="2000" dirty="0"/>
              <a:t>Strategies</a:t>
            </a:r>
          </a:p>
          <a:p>
            <a:pPr marL="342900" lvl="0" indent="-342900">
              <a:buFont typeface="Arial" pitchFamily="34" charset="0"/>
              <a:buChar char="•"/>
            </a:pPr>
            <a:r>
              <a:rPr lang="en-US" sz="2000" dirty="0" smtClean="0"/>
              <a:t>Manipulatives </a:t>
            </a:r>
            <a:r>
              <a:rPr lang="en-US" sz="2000" dirty="0"/>
              <a:t>to solve problems</a:t>
            </a:r>
          </a:p>
          <a:p>
            <a:pPr marL="342900" lvl="0" indent="-342900">
              <a:buFont typeface="Arial" pitchFamily="34" charset="0"/>
              <a:buChar char="•"/>
            </a:pPr>
            <a:r>
              <a:rPr lang="en-US" sz="2000" dirty="0"/>
              <a:t>Fact Fluency</a:t>
            </a:r>
          </a:p>
          <a:p>
            <a:pPr marL="342900" lvl="0" indent="-342900">
              <a:buFont typeface="Arial" pitchFamily="34" charset="0"/>
              <a:buChar char="•"/>
            </a:pPr>
            <a:r>
              <a:rPr lang="en-US" sz="2000" dirty="0"/>
              <a:t>Measurement/Geometry</a:t>
            </a:r>
          </a:p>
          <a:p>
            <a:pPr marL="342900" lvl="0" indent="-342900">
              <a:buFont typeface="Arial" pitchFamily="34" charset="0"/>
              <a:buChar char="•"/>
            </a:pPr>
            <a:r>
              <a:rPr lang="en-US" sz="2000" dirty="0"/>
              <a:t>Multiplication/Division</a:t>
            </a:r>
          </a:p>
          <a:p>
            <a:pPr marL="342900" lvl="0" indent="-342900">
              <a:buFont typeface="Arial" pitchFamily="34" charset="0"/>
              <a:buChar char="•"/>
            </a:pPr>
            <a:r>
              <a:rPr lang="en-US" sz="2000" dirty="0"/>
              <a:t>Place </a:t>
            </a:r>
            <a:r>
              <a:rPr lang="en-US" sz="2000" dirty="0" smtClean="0"/>
              <a:t>Value</a:t>
            </a:r>
            <a:endParaRPr lang="en-US" sz="2000" dirty="0"/>
          </a:p>
          <a:p>
            <a:pPr marL="342900" lvl="0" indent="-342900">
              <a:buFont typeface="Arial" pitchFamily="34" charset="0"/>
              <a:buChar char="•"/>
            </a:pPr>
            <a:r>
              <a:rPr lang="en-US" sz="2000" dirty="0"/>
              <a:t>Fractions</a:t>
            </a:r>
          </a:p>
          <a:p>
            <a:pPr marL="342900" lvl="0" indent="-342900">
              <a:buFont typeface="Arial" pitchFamily="34" charset="0"/>
              <a:buChar char="•"/>
            </a:pPr>
            <a:r>
              <a:rPr lang="en-US" sz="2000" dirty="0"/>
              <a:t>Addition and Subtraction </a:t>
            </a:r>
          </a:p>
          <a:p>
            <a:pPr marL="342900" lvl="0" indent="-342900">
              <a:buFont typeface="Arial" pitchFamily="34" charset="0"/>
              <a:buChar char="•"/>
            </a:pPr>
            <a:r>
              <a:rPr lang="en-US" sz="2000" dirty="0"/>
              <a:t>Patterns</a:t>
            </a:r>
          </a:p>
          <a:p>
            <a:pPr marL="342900" lvl="0" indent="-342900">
              <a:buFont typeface="Arial" pitchFamily="34" charset="0"/>
              <a:buChar char="•"/>
            </a:pPr>
            <a:r>
              <a:rPr lang="en-US" sz="2000" dirty="0"/>
              <a:t>Tables, Charts, and Graphs </a:t>
            </a:r>
          </a:p>
          <a:p>
            <a:pPr marL="342900" lvl="0" indent="-342900">
              <a:buFont typeface="Arial" pitchFamily="34" charset="0"/>
              <a:buChar char="•"/>
            </a:pPr>
            <a:r>
              <a:rPr lang="en-US" sz="2000" dirty="0" smtClean="0"/>
              <a:t>Time and Money</a:t>
            </a:r>
            <a:endParaRPr lang="en-US" sz="2000" dirty="0"/>
          </a:p>
          <a:p>
            <a:r>
              <a:rPr lang="en-US" dirty="0"/>
              <a:t> </a:t>
            </a:r>
          </a:p>
        </p:txBody>
      </p:sp>
    </p:spTree>
    <p:extLst>
      <p:ext uri="{BB962C8B-B14F-4D97-AF65-F5344CB8AC3E}">
        <p14:creationId xmlns:p14="http://schemas.microsoft.com/office/powerpoint/2010/main" val="1622777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751344"/>
            <a:ext cx="4572000" cy="5139869"/>
          </a:xfrm>
          <a:prstGeom prst="rect">
            <a:avLst/>
          </a:prstGeom>
        </p:spPr>
        <p:txBody>
          <a:bodyPr>
            <a:spAutoFit/>
          </a:bodyPr>
          <a:lstStyle/>
          <a:p>
            <a:r>
              <a:rPr lang="en-US" sz="3200" u="heavy" dirty="0" err="1" smtClean="0"/>
              <a:t>Dreambox</a:t>
            </a:r>
            <a:endParaRPr lang="en-US" sz="3200" dirty="0"/>
          </a:p>
          <a:p>
            <a:endParaRPr lang="en-US" dirty="0"/>
          </a:p>
          <a:p>
            <a:pPr marL="342900" lvl="0" indent="-342900">
              <a:buFont typeface="Arial" pitchFamily="34" charset="0"/>
              <a:buChar char="•"/>
            </a:pPr>
            <a:r>
              <a:rPr lang="en-US" sz="2000" dirty="0" smtClean="0"/>
              <a:t>New math computer program replacing ALL other programs</a:t>
            </a:r>
          </a:p>
          <a:p>
            <a:pPr marL="342900" lvl="0" indent="-342900">
              <a:buFont typeface="Arial" pitchFamily="34" charset="0"/>
              <a:buChar char="•"/>
            </a:pPr>
            <a:r>
              <a:rPr lang="en-US" sz="2000" dirty="0" smtClean="0"/>
              <a:t>Students are expected to complete a certain number of minutes per week</a:t>
            </a:r>
          </a:p>
          <a:p>
            <a:pPr marL="342900" lvl="0" indent="-342900">
              <a:buFont typeface="Arial" pitchFamily="34" charset="0"/>
              <a:buChar char="•"/>
            </a:pPr>
            <a:r>
              <a:rPr lang="en-US" sz="2000" dirty="0" smtClean="0"/>
              <a:t>It is differentiated for individual math level </a:t>
            </a:r>
          </a:p>
          <a:p>
            <a:pPr marL="342900" lvl="0" indent="-342900">
              <a:buFont typeface="Arial" pitchFamily="34" charset="0"/>
              <a:buChar char="•"/>
            </a:pPr>
            <a:r>
              <a:rPr lang="en-US" sz="2000" dirty="0" smtClean="0"/>
              <a:t>It will be given as homework and classwork</a:t>
            </a:r>
          </a:p>
          <a:p>
            <a:pPr marL="342900" lvl="0" indent="-342900">
              <a:buFont typeface="Arial" pitchFamily="34" charset="0"/>
              <a:buChar char="•"/>
            </a:pPr>
            <a:endParaRPr lang="en-US" sz="2000" dirty="0"/>
          </a:p>
          <a:p>
            <a:pPr marL="342900" lvl="0" indent="-342900">
              <a:buFont typeface="Arial" pitchFamily="34" charset="0"/>
              <a:buChar char="•"/>
            </a:pPr>
            <a:r>
              <a:rPr lang="en-US" sz="2000" dirty="0">
                <a:hlinkClick r:id="rId2"/>
              </a:rPr>
              <a:t>https://safeshare.tv/x/oHX6p4fO-BU</a:t>
            </a:r>
            <a:r>
              <a:rPr lang="en-US" sz="2000" dirty="0" smtClean="0">
                <a:hlinkClick r:id="rId2"/>
              </a:rPr>
              <a:t>#</a:t>
            </a:r>
            <a:endParaRPr lang="en-US" sz="2000" dirty="0" smtClean="0"/>
          </a:p>
          <a:p>
            <a:pPr lvl="0"/>
            <a:endParaRPr lang="en-US" sz="2000" dirty="0"/>
          </a:p>
          <a:p>
            <a:r>
              <a:rPr lang="en-US" dirty="0"/>
              <a:t> </a:t>
            </a:r>
          </a:p>
        </p:txBody>
      </p:sp>
    </p:spTree>
    <p:extLst>
      <p:ext uri="{BB962C8B-B14F-4D97-AF65-F5344CB8AC3E}">
        <p14:creationId xmlns:p14="http://schemas.microsoft.com/office/powerpoint/2010/main" val="7084321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0" y="685801"/>
            <a:ext cx="6781800" cy="5016758"/>
          </a:xfrm>
          <a:prstGeom prst="rect">
            <a:avLst/>
          </a:prstGeom>
        </p:spPr>
        <p:txBody>
          <a:bodyPr wrap="square">
            <a:spAutoFit/>
          </a:bodyPr>
          <a:lstStyle/>
          <a:p>
            <a:r>
              <a:rPr lang="en-US" sz="3200" u="heavy" dirty="0"/>
              <a:t>Social </a:t>
            </a:r>
            <a:r>
              <a:rPr lang="en-US" sz="3200" u="heavy" dirty="0" smtClean="0"/>
              <a:t>Studies</a:t>
            </a:r>
          </a:p>
          <a:p>
            <a:endParaRPr lang="en-US" sz="3200" dirty="0"/>
          </a:p>
          <a:p>
            <a:r>
              <a:rPr lang="en-US" sz="3200" dirty="0"/>
              <a:t>· Map Skills</a:t>
            </a:r>
          </a:p>
          <a:p>
            <a:r>
              <a:rPr lang="en-US" sz="3200" dirty="0"/>
              <a:t>· Citizenship</a:t>
            </a:r>
          </a:p>
          <a:p>
            <a:r>
              <a:rPr lang="en-US" sz="3200" dirty="0"/>
              <a:t>· Communities</a:t>
            </a:r>
          </a:p>
          <a:p>
            <a:r>
              <a:rPr lang="en-US" sz="3200" dirty="0"/>
              <a:t>· Government</a:t>
            </a:r>
          </a:p>
          <a:p>
            <a:r>
              <a:rPr lang="en-US" sz="3200" dirty="0"/>
              <a:t>· Famous People</a:t>
            </a:r>
          </a:p>
          <a:p>
            <a:r>
              <a:rPr lang="en-US" sz="3200" dirty="0"/>
              <a:t>· Birth of America</a:t>
            </a:r>
          </a:p>
          <a:p>
            <a:r>
              <a:rPr lang="en-US" sz="3200" dirty="0"/>
              <a:t>· Junior Achievement</a:t>
            </a:r>
          </a:p>
          <a:p>
            <a:endParaRPr lang="en-US" sz="3200" dirty="0"/>
          </a:p>
        </p:txBody>
      </p:sp>
    </p:spTree>
    <p:extLst>
      <p:ext uri="{BB962C8B-B14F-4D97-AF65-F5344CB8AC3E}">
        <p14:creationId xmlns:p14="http://schemas.microsoft.com/office/powerpoint/2010/main" val="4935214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95400" y="381000"/>
            <a:ext cx="7467600" cy="6278642"/>
          </a:xfrm>
          <a:prstGeom prst="rect">
            <a:avLst/>
          </a:prstGeom>
        </p:spPr>
        <p:txBody>
          <a:bodyPr wrap="square">
            <a:spAutoFit/>
          </a:bodyPr>
          <a:lstStyle/>
          <a:p>
            <a:r>
              <a:rPr lang="en-US" sz="2400" u="heavy" dirty="0"/>
              <a:t>Science</a:t>
            </a:r>
            <a:endParaRPr lang="en-US" sz="2400" dirty="0"/>
          </a:p>
          <a:p>
            <a:r>
              <a:rPr lang="en-US" sz="2400" dirty="0"/>
              <a:t>      Third graders will develop an understanding of science concepts through a hands-on learning approach. The </a:t>
            </a:r>
            <a:r>
              <a:rPr lang="en-US" sz="2400" dirty="0" smtClean="0"/>
              <a:t>science curriculum </a:t>
            </a:r>
            <a:r>
              <a:rPr lang="en-US" sz="2400" dirty="0"/>
              <a:t>provides opportunities for students to participate in the following</a:t>
            </a:r>
            <a:r>
              <a:rPr lang="en-US" sz="2400" dirty="0" smtClean="0"/>
              <a:t>:</a:t>
            </a:r>
          </a:p>
          <a:p>
            <a:endParaRPr lang="en-US" sz="2400" dirty="0"/>
          </a:p>
          <a:p>
            <a:r>
              <a:rPr lang="en-US" sz="2400" dirty="0"/>
              <a:t>· Investigate, Collect, and Record Data</a:t>
            </a:r>
          </a:p>
          <a:p>
            <a:r>
              <a:rPr lang="en-US" sz="2400" dirty="0"/>
              <a:t>· Make Charts, Table, and Graphs to </a:t>
            </a:r>
            <a:r>
              <a:rPr lang="en-US" sz="2400" dirty="0" smtClean="0"/>
              <a:t>Organize Data               </a:t>
            </a:r>
            <a:endParaRPr lang="en-US" sz="2400" dirty="0"/>
          </a:p>
          <a:p>
            <a:r>
              <a:rPr lang="en-US" sz="2400" dirty="0"/>
              <a:t>· Use a variety of tools to gather data</a:t>
            </a:r>
          </a:p>
          <a:p>
            <a:r>
              <a:rPr lang="en-US" sz="2400" dirty="0"/>
              <a:t>· Eureka Science</a:t>
            </a:r>
          </a:p>
          <a:p>
            <a:r>
              <a:rPr lang="en-US" sz="2400" dirty="0"/>
              <a:t>· Science Labs</a:t>
            </a:r>
          </a:p>
          <a:p>
            <a:r>
              <a:rPr lang="en-US" sz="2400" dirty="0"/>
              <a:t>· Interactive Student Notebook (ISN)</a:t>
            </a:r>
          </a:p>
          <a:p>
            <a:r>
              <a:rPr lang="en-US" sz="2400" dirty="0"/>
              <a:t>· </a:t>
            </a:r>
            <a:r>
              <a:rPr lang="en-US" sz="2400" dirty="0" smtClean="0"/>
              <a:t>Explore the concepts of Physical Earth, Matter</a:t>
            </a:r>
            <a:r>
              <a:rPr lang="en-US" sz="2400" dirty="0"/>
              <a:t>, Plants, Magnetism, Solar System, Safety, Body Systems, and </a:t>
            </a:r>
            <a:r>
              <a:rPr lang="en-US" sz="2400" dirty="0" smtClean="0"/>
              <a:t>Nutrition.</a:t>
            </a:r>
            <a:endParaRPr lang="en-US" sz="2400" dirty="0"/>
          </a:p>
          <a:p>
            <a:r>
              <a:rPr lang="en-US" dirty="0"/>
              <a:t> </a:t>
            </a:r>
          </a:p>
        </p:txBody>
      </p:sp>
    </p:spTree>
    <p:extLst>
      <p:ext uri="{BB962C8B-B14F-4D97-AF65-F5344CB8AC3E}">
        <p14:creationId xmlns:p14="http://schemas.microsoft.com/office/powerpoint/2010/main" val="3243006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200" y="533400"/>
            <a:ext cx="6172200" cy="6063198"/>
          </a:xfrm>
          <a:prstGeom prst="rect">
            <a:avLst/>
          </a:prstGeom>
        </p:spPr>
        <p:txBody>
          <a:bodyPr wrap="square">
            <a:spAutoFit/>
          </a:bodyPr>
          <a:lstStyle/>
          <a:p>
            <a:r>
              <a:rPr lang="en-US" sz="3200" u="heavy" dirty="0" smtClean="0"/>
              <a:t>Technology</a:t>
            </a:r>
          </a:p>
          <a:p>
            <a:endParaRPr lang="en-US" sz="3200" u="heavy" dirty="0" smtClean="0"/>
          </a:p>
          <a:p>
            <a:pPr marL="457200" indent="-457200">
              <a:buFont typeface="Arial" panose="020B0604020202020204" pitchFamily="34" charset="0"/>
              <a:buChar char="•"/>
            </a:pPr>
            <a:r>
              <a:rPr lang="en-US" sz="2800" dirty="0" smtClean="0"/>
              <a:t>Computers </a:t>
            </a:r>
            <a:r>
              <a:rPr lang="en-US" sz="2800" dirty="0"/>
              <a:t>are used for </a:t>
            </a:r>
            <a:r>
              <a:rPr lang="en-US" sz="2800" dirty="0" smtClean="0"/>
              <a:t>  keyboarding </a:t>
            </a:r>
            <a:r>
              <a:rPr lang="en-US" sz="2800" dirty="0"/>
              <a:t>practice, assigned research, and skills practice</a:t>
            </a:r>
            <a:r>
              <a:rPr lang="en-US" sz="2800" dirty="0" smtClean="0"/>
              <a:t>.</a:t>
            </a:r>
          </a:p>
          <a:p>
            <a:pPr marL="457200" indent="-457200">
              <a:buFont typeface="Arial" panose="020B0604020202020204" pitchFamily="34" charset="0"/>
              <a:buChar char="•"/>
            </a:pPr>
            <a:r>
              <a:rPr lang="en-US" sz="2800" dirty="0" smtClean="0"/>
              <a:t>Weekly computer lab</a:t>
            </a:r>
          </a:p>
          <a:p>
            <a:pPr marL="285750" indent="-285750">
              <a:buFont typeface="Arial" panose="020B0604020202020204" pitchFamily="34" charset="0"/>
              <a:buChar char="•"/>
            </a:pPr>
            <a:endParaRPr lang="en-US" dirty="0"/>
          </a:p>
          <a:p>
            <a:endParaRPr lang="en-US" dirty="0"/>
          </a:p>
          <a:p>
            <a:r>
              <a:rPr lang="en-US" sz="3200" u="heavy" dirty="0" smtClean="0"/>
              <a:t>Enrichment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800" dirty="0"/>
              <a:t>Enrichment activities are provided in each third grade classroom throughout the year.</a:t>
            </a:r>
          </a:p>
          <a:p>
            <a:r>
              <a:rPr lang="en-US" dirty="0"/>
              <a:t/>
            </a:r>
            <a:br>
              <a:rPr lang="en-US" dirty="0"/>
            </a:br>
            <a:endParaRPr lang="en-US" dirty="0"/>
          </a:p>
        </p:txBody>
      </p:sp>
    </p:spTree>
    <p:extLst>
      <p:ext uri="{BB962C8B-B14F-4D97-AF65-F5344CB8AC3E}">
        <p14:creationId xmlns:p14="http://schemas.microsoft.com/office/powerpoint/2010/main" val="40548314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81000"/>
            <a:ext cx="7772400" cy="1609344"/>
          </a:xfrm>
        </p:spPr>
        <p:txBody>
          <a:bodyPr>
            <a:normAutofit/>
          </a:bodyPr>
          <a:lstStyle/>
          <a:p>
            <a:r>
              <a:rPr lang="en-US" sz="9600" dirty="0" smtClean="0"/>
              <a:t>School </a:t>
            </a:r>
            <a:r>
              <a:rPr lang="en-US" sz="9600" dirty="0" err="1" smtClean="0"/>
              <a:t>Wi-fi</a:t>
            </a:r>
            <a:endParaRPr lang="en-US" sz="9600" dirty="0"/>
          </a:p>
        </p:txBody>
      </p:sp>
      <p:sp>
        <p:nvSpPr>
          <p:cNvPr id="3" name="Content Placeholder 2"/>
          <p:cNvSpPr>
            <a:spLocks noGrp="1"/>
          </p:cNvSpPr>
          <p:nvPr>
            <p:ph idx="1"/>
          </p:nvPr>
        </p:nvSpPr>
        <p:spPr/>
        <p:txBody>
          <a:bodyPr/>
          <a:lstStyle/>
          <a:p>
            <a:r>
              <a:rPr lang="en-US" dirty="0" smtClean="0"/>
              <a:t>Third graders are allowed to bring personal digital devices for educational purposes. (optional)</a:t>
            </a:r>
          </a:p>
          <a:p>
            <a:r>
              <a:rPr lang="en-US" dirty="0" smtClean="0"/>
              <a:t>Devices are only used under teacher supervision.</a:t>
            </a:r>
          </a:p>
        </p:txBody>
      </p:sp>
    </p:spTree>
    <p:extLst>
      <p:ext uri="{BB962C8B-B14F-4D97-AF65-F5344CB8AC3E}">
        <p14:creationId xmlns:p14="http://schemas.microsoft.com/office/powerpoint/2010/main" val="13255191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981200" y="609600"/>
            <a:ext cx="5105400" cy="1609344"/>
          </a:xfrm>
        </p:spPr>
        <p:txBody>
          <a:bodyPr>
            <a:normAutofit fontScale="90000"/>
          </a:bodyPr>
          <a:lstStyle/>
          <a:p>
            <a:pPr eaLnBrk="1" hangingPunct="1"/>
            <a:r>
              <a:rPr lang="en-US" sz="20000" dirty="0" smtClean="0"/>
              <a:t>STAAR</a:t>
            </a:r>
            <a:endParaRPr lang="en-US" sz="6000" dirty="0" smtClean="0"/>
          </a:p>
        </p:txBody>
      </p:sp>
      <p:sp>
        <p:nvSpPr>
          <p:cNvPr id="22531" name="Rectangle 3"/>
          <p:cNvSpPr>
            <a:spLocks noGrp="1" noChangeArrowheads="1"/>
          </p:cNvSpPr>
          <p:nvPr>
            <p:ph idx="1"/>
          </p:nvPr>
        </p:nvSpPr>
        <p:spPr>
          <a:xfrm>
            <a:off x="1524000" y="2590800"/>
            <a:ext cx="7010400" cy="4572000"/>
          </a:xfrm>
        </p:spPr>
        <p:txBody>
          <a:bodyPr/>
          <a:lstStyle/>
          <a:p>
            <a:pPr eaLnBrk="1" hangingPunct="1"/>
            <a:r>
              <a:rPr lang="en-US" dirty="0" smtClean="0"/>
              <a:t>  </a:t>
            </a:r>
            <a:r>
              <a:rPr lang="en-US" b="1" dirty="0" smtClean="0"/>
              <a:t>Math</a:t>
            </a:r>
          </a:p>
          <a:p>
            <a:pPr eaLnBrk="1" hangingPunct="1">
              <a:buFontTx/>
              <a:buNone/>
            </a:pPr>
            <a:r>
              <a:rPr lang="en-US" dirty="0" smtClean="0"/>
              <a:t>     Monday, May 11, 2019 (subject to change)</a:t>
            </a:r>
          </a:p>
          <a:p>
            <a:pPr eaLnBrk="1" hangingPunct="1">
              <a:buFontTx/>
              <a:buNone/>
            </a:pPr>
            <a:endParaRPr lang="en-US" dirty="0" smtClean="0"/>
          </a:p>
          <a:p>
            <a:pPr eaLnBrk="1" hangingPunct="1"/>
            <a:r>
              <a:rPr lang="en-US" dirty="0" smtClean="0"/>
              <a:t> </a:t>
            </a:r>
            <a:r>
              <a:rPr lang="en-US" b="1" dirty="0" smtClean="0"/>
              <a:t>Reading</a:t>
            </a:r>
          </a:p>
          <a:p>
            <a:pPr>
              <a:buNone/>
            </a:pPr>
            <a:r>
              <a:rPr lang="en-US" dirty="0" smtClean="0"/>
              <a:t>    Tuesday, May 12</a:t>
            </a:r>
            <a:r>
              <a:rPr lang="en-US" dirty="0"/>
              <a:t>, 2018 (subject to change)</a:t>
            </a:r>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304800"/>
            <a:ext cx="7162800" cy="1981200"/>
          </a:xfrm>
        </p:spPr>
        <p:txBody>
          <a:bodyPr/>
          <a:lstStyle/>
          <a:p>
            <a:r>
              <a:rPr lang="en-US" dirty="0" smtClean="0"/>
              <a:t>Thank you so much for taking the time to read this!  We are looking forward to a great year!</a:t>
            </a:r>
            <a:endParaRPr lang="en-US" dirty="0"/>
          </a:p>
        </p:txBody>
      </p:sp>
      <p:pic>
        <p:nvPicPr>
          <p:cNvPr id="1026" name="Picture 2" descr="C:\Users\H9500125\AppData\Local\Microsoft\Windows\Temporary Internet Files\Content.IE5\VJV5OV1Q\MP900402269[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10609" y="2538413"/>
            <a:ext cx="2134566" cy="3132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0129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90600" y="152400"/>
            <a:ext cx="7772400" cy="1609344"/>
          </a:xfrm>
        </p:spPr>
        <p:txBody>
          <a:bodyPr/>
          <a:lstStyle/>
          <a:p>
            <a:r>
              <a:rPr lang="en-US" sz="9600" dirty="0" smtClean="0"/>
              <a:t>Communication</a:t>
            </a:r>
            <a:endParaRPr lang="en-US" dirty="0" smtClean="0"/>
          </a:p>
        </p:txBody>
      </p:sp>
      <p:sp>
        <p:nvSpPr>
          <p:cNvPr id="6147" name="Content Placeholder 2"/>
          <p:cNvSpPr>
            <a:spLocks noGrp="1"/>
          </p:cNvSpPr>
          <p:nvPr>
            <p:ph idx="1"/>
          </p:nvPr>
        </p:nvSpPr>
        <p:spPr>
          <a:xfrm>
            <a:off x="609600" y="1981200"/>
            <a:ext cx="7772400" cy="4050792"/>
          </a:xfrm>
        </p:spPr>
        <p:txBody>
          <a:bodyPr/>
          <a:lstStyle/>
          <a:p>
            <a:pPr marL="0" indent="0" algn="ctr">
              <a:buNone/>
            </a:pPr>
            <a:r>
              <a:rPr lang="en-US" sz="3600" dirty="0" smtClean="0"/>
              <a:t>Please check your child’s red homework folder and planner nightly.  </a:t>
            </a:r>
          </a:p>
          <a:p>
            <a:pPr marL="0" indent="0" algn="ctr">
              <a:buNone/>
            </a:pPr>
            <a:r>
              <a:rPr lang="en-US" sz="3600" dirty="0" smtClean="0"/>
              <a:t>Graded papers will come home each week in the Wrangler folder on Thursday.</a:t>
            </a:r>
          </a:p>
          <a:p>
            <a:pPr marL="0" indent="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609344"/>
          </a:xfrm>
        </p:spPr>
        <p:txBody>
          <a:bodyPr>
            <a:normAutofit/>
          </a:bodyPr>
          <a:lstStyle/>
          <a:p>
            <a:r>
              <a:rPr lang="en-US" sz="7200" dirty="0" smtClean="0"/>
              <a:t>Important Reminders</a:t>
            </a:r>
            <a:endParaRPr lang="en-US" sz="7200" dirty="0"/>
          </a:p>
        </p:txBody>
      </p:sp>
      <p:sp>
        <p:nvSpPr>
          <p:cNvPr id="3" name="Content Placeholder 2"/>
          <p:cNvSpPr>
            <a:spLocks noGrp="1"/>
          </p:cNvSpPr>
          <p:nvPr>
            <p:ph idx="1"/>
          </p:nvPr>
        </p:nvSpPr>
        <p:spPr/>
        <p:txBody>
          <a:bodyPr/>
          <a:lstStyle/>
          <a:p>
            <a:pPr marL="0" indent="0" algn="ctr">
              <a:buNone/>
            </a:pPr>
            <a:r>
              <a:rPr lang="en-US" sz="2800" dirty="0" smtClean="0"/>
              <a:t>Absences should be reported online by going to:  </a:t>
            </a:r>
            <a:r>
              <a:rPr lang="en-US" sz="2800" dirty="0" smtClean="0">
                <a:hlinkClick r:id="rId2"/>
              </a:rPr>
              <a:t>jweabsences@katyisd.org</a:t>
            </a:r>
            <a:r>
              <a:rPr lang="en-US" sz="2800" dirty="0" smtClean="0"/>
              <a:t>                               </a:t>
            </a:r>
          </a:p>
          <a:p>
            <a:pPr marL="0" indent="0" algn="ctr">
              <a:buNone/>
            </a:pPr>
            <a:r>
              <a:rPr lang="en-US" sz="2800" dirty="0" smtClean="0"/>
              <a:t>An email is preferred over a telephone call if possible.</a:t>
            </a:r>
          </a:p>
          <a:p>
            <a:pPr marL="0" indent="0" algn="ctr">
              <a:buNone/>
            </a:pPr>
            <a:r>
              <a:rPr lang="en-US" sz="2800" dirty="0" smtClean="0"/>
              <a:t>Rainy Day – Please opt in to text messages on Blackboard</a:t>
            </a:r>
          </a:p>
          <a:p>
            <a:pPr marL="0" indent="0" algn="ctr">
              <a:buNone/>
            </a:pPr>
            <a:r>
              <a:rPr lang="en-US" sz="2800" dirty="0" smtClean="0"/>
              <a:t>Children should not be dropped off at school before 7:40.</a:t>
            </a:r>
          </a:p>
          <a:p>
            <a:endParaRPr lang="en-US" dirty="0"/>
          </a:p>
          <a:p>
            <a:endParaRPr lang="en-US" dirty="0"/>
          </a:p>
          <a:p>
            <a:endParaRPr lang="en-US" dirty="0"/>
          </a:p>
        </p:txBody>
      </p:sp>
    </p:spTree>
    <p:extLst>
      <p:ext uri="{BB962C8B-B14F-4D97-AF65-F5344CB8AC3E}">
        <p14:creationId xmlns:p14="http://schemas.microsoft.com/office/powerpoint/2010/main" val="2689480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609344"/>
          </a:xfrm>
        </p:spPr>
        <p:txBody>
          <a:bodyPr>
            <a:normAutofit/>
          </a:bodyPr>
          <a:lstStyle/>
          <a:p>
            <a:pPr algn="ctr"/>
            <a:r>
              <a:rPr lang="en-US" sz="7200" dirty="0" smtClean="0"/>
              <a:t>Attendance Times</a:t>
            </a:r>
            <a:endParaRPr lang="en-US" sz="7200" dirty="0"/>
          </a:p>
        </p:txBody>
      </p:sp>
      <p:sp>
        <p:nvSpPr>
          <p:cNvPr id="3" name="Content Placeholder 2"/>
          <p:cNvSpPr>
            <a:spLocks noGrp="1"/>
          </p:cNvSpPr>
          <p:nvPr>
            <p:ph idx="1"/>
          </p:nvPr>
        </p:nvSpPr>
        <p:spPr/>
        <p:txBody>
          <a:bodyPr/>
          <a:lstStyle/>
          <a:p>
            <a:pPr marL="0" indent="0" algn="ctr">
              <a:buNone/>
            </a:pPr>
            <a:r>
              <a:rPr lang="en-US" sz="2800" dirty="0" smtClean="0"/>
              <a:t>7:40 Doors Open</a:t>
            </a:r>
          </a:p>
          <a:p>
            <a:pPr marL="0" indent="0" algn="ctr">
              <a:buNone/>
            </a:pPr>
            <a:r>
              <a:rPr lang="en-US" sz="2800" dirty="0" smtClean="0"/>
              <a:t>8:00 Instruction Begins/Tardy Bell</a:t>
            </a:r>
          </a:p>
          <a:p>
            <a:pPr marL="0" indent="0" algn="ctr">
              <a:buNone/>
            </a:pPr>
            <a:r>
              <a:rPr lang="en-US" sz="2800" dirty="0" smtClean="0"/>
              <a:t>10:00 Birthday treats MUST be in the front office with ingredient list</a:t>
            </a:r>
          </a:p>
          <a:p>
            <a:pPr marL="0" indent="0" algn="ctr">
              <a:buNone/>
            </a:pPr>
            <a:r>
              <a:rPr lang="en-US" sz="2800" dirty="0" smtClean="0"/>
              <a:t>2:00 Last change of transportation accepted</a:t>
            </a:r>
          </a:p>
          <a:p>
            <a:pPr marL="0" indent="0" algn="ctr">
              <a:buNone/>
            </a:pPr>
            <a:r>
              <a:rPr lang="en-US" sz="2800" dirty="0" smtClean="0"/>
              <a:t>2:45 Last early checkouts</a:t>
            </a:r>
          </a:p>
          <a:p>
            <a:pPr marL="0" indent="0" algn="ctr">
              <a:buNone/>
            </a:pPr>
            <a:r>
              <a:rPr lang="en-US" sz="2800" dirty="0" smtClean="0"/>
              <a:t>3:20 Dismissal</a:t>
            </a:r>
            <a:endParaRPr lang="en-US" sz="2800" dirty="0"/>
          </a:p>
          <a:p>
            <a:endParaRPr lang="en-US" dirty="0"/>
          </a:p>
          <a:p>
            <a:endParaRPr lang="en-US" dirty="0"/>
          </a:p>
          <a:p>
            <a:endParaRPr lang="en-US" dirty="0"/>
          </a:p>
        </p:txBody>
      </p:sp>
    </p:spTree>
    <p:extLst>
      <p:ext uri="{BB962C8B-B14F-4D97-AF65-F5344CB8AC3E}">
        <p14:creationId xmlns:p14="http://schemas.microsoft.com/office/powerpoint/2010/main" val="1033214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2743199" y="0"/>
            <a:ext cx="3910149" cy="1609344"/>
          </a:xfrm>
          <a:prstGeom prst="rect">
            <a:avLst/>
          </a:prstGeom>
        </p:spPr>
        <p:txBody>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err="1" smtClean="0"/>
              <a:t>enews</a:t>
            </a:r>
            <a:endParaRPr lang="en-US" dirty="0"/>
          </a:p>
        </p:txBody>
      </p:sp>
      <p:sp>
        <p:nvSpPr>
          <p:cNvPr id="4" name="Content Placeholder 2"/>
          <p:cNvSpPr txBox="1">
            <a:spLocks/>
          </p:cNvSpPr>
          <p:nvPr/>
        </p:nvSpPr>
        <p:spPr>
          <a:xfrm>
            <a:off x="685800" y="1676400"/>
            <a:ext cx="7772400" cy="4050792"/>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2400" dirty="0" smtClean="0"/>
              <a:t>JWE sends out </a:t>
            </a:r>
            <a:r>
              <a:rPr lang="en-US" sz="2400" dirty="0" err="1" smtClean="0"/>
              <a:t>eNews</a:t>
            </a:r>
            <a:r>
              <a:rPr lang="en-US" sz="2400" dirty="0" smtClean="0"/>
              <a:t> every Thursday filled with information about our campus and upcoming events. Remember to scroll all the way to the bottom to find attachments/extra information. </a:t>
            </a:r>
          </a:p>
          <a:p>
            <a:endParaRPr lang="en-US" dirty="0" smtClean="0"/>
          </a:p>
          <a:p>
            <a:endParaRPr lang="en-US" dirty="0" smtClean="0"/>
          </a:p>
          <a:p>
            <a:pPr marL="0" indent="0">
              <a:buNone/>
            </a:pPr>
            <a:endParaRPr lang="en-US" dirty="0"/>
          </a:p>
        </p:txBody>
      </p:sp>
      <p:sp>
        <p:nvSpPr>
          <p:cNvPr id="5" name="Title 1"/>
          <p:cNvSpPr txBox="1">
            <a:spLocks/>
          </p:cNvSpPr>
          <p:nvPr/>
        </p:nvSpPr>
        <p:spPr>
          <a:xfrm>
            <a:off x="2552699" y="3200400"/>
            <a:ext cx="4191000" cy="1609344"/>
          </a:xfrm>
          <a:prstGeom prst="rect">
            <a:avLst/>
          </a:prstGeom>
        </p:spPr>
        <p:txBody>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smtClean="0"/>
              <a:t>Canvas</a:t>
            </a:r>
            <a:endParaRPr lang="en-US" dirty="0"/>
          </a:p>
        </p:txBody>
      </p:sp>
      <p:sp>
        <p:nvSpPr>
          <p:cNvPr id="6" name="Content Placeholder 2"/>
          <p:cNvSpPr txBox="1">
            <a:spLocks/>
          </p:cNvSpPr>
          <p:nvPr/>
        </p:nvSpPr>
        <p:spPr>
          <a:xfrm>
            <a:off x="761999" y="4876800"/>
            <a:ext cx="7772400" cy="4050792"/>
          </a:xfrm>
          <a:prstGeom prst="rect">
            <a:avLst/>
          </a:prstGeom>
        </p:spPr>
        <p:txBody>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0" indent="0" algn="ctr">
              <a:buNone/>
            </a:pPr>
            <a:r>
              <a:rPr lang="en-US" sz="2400" dirty="0" smtClean="0"/>
              <a:t>Canvas is a great source of information for what is going on in the classroom. Check Canvas for homework assignments and calendar reminders.</a:t>
            </a:r>
          </a:p>
          <a:p>
            <a:endParaRPr lang="en-US" dirty="0" smtClean="0"/>
          </a:p>
          <a:p>
            <a:pPr marL="0" indent="0">
              <a:buNone/>
            </a:pPr>
            <a:endParaRPr lang="en-US" dirty="0" smtClean="0"/>
          </a:p>
        </p:txBody>
      </p:sp>
    </p:spTree>
    <p:extLst>
      <p:ext uri="{BB962C8B-B14F-4D97-AF65-F5344CB8AC3E}">
        <p14:creationId xmlns:p14="http://schemas.microsoft.com/office/powerpoint/2010/main" val="294183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81200" y="152400"/>
            <a:ext cx="5181600" cy="1609344"/>
          </a:xfrm>
        </p:spPr>
        <p:txBody>
          <a:bodyPr>
            <a:normAutofit fontScale="90000"/>
          </a:bodyPr>
          <a:lstStyle/>
          <a:p>
            <a:r>
              <a:rPr lang="en-US" sz="11500" dirty="0" smtClean="0"/>
              <a:t>Discipline</a:t>
            </a:r>
            <a:endParaRPr lang="en-US" dirty="0" smtClean="0"/>
          </a:p>
        </p:txBody>
      </p:sp>
      <p:sp>
        <p:nvSpPr>
          <p:cNvPr id="7171" name="Content Placeholder 2"/>
          <p:cNvSpPr>
            <a:spLocks noGrp="1"/>
          </p:cNvSpPr>
          <p:nvPr>
            <p:ph idx="1"/>
          </p:nvPr>
        </p:nvSpPr>
        <p:spPr>
          <a:xfrm>
            <a:off x="838200" y="1676400"/>
            <a:ext cx="7467600" cy="5029200"/>
          </a:xfrm>
        </p:spPr>
        <p:txBody>
          <a:bodyPr>
            <a:normAutofit fontScale="92500" lnSpcReduction="10000"/>
          </a:bodyPr>
          <a:lstStyle/>
          <a:p>
            <a:pPr marL="0" indent="0" algn="ctr">
              <a:buNone/>
            </a:pPr>
            <a:r>
              <a:rPr lang="en-US" sz="3200" u="sng" dirty="0"/>
              <a:t>Our school follows the “Wrangler” rules:</a:t>
            </a:r>
            <a:endParaRPr lang="en-US" sz="3200" dirty="0"/>
          </a:p>
          <a:p>
            <a:pPr marL="0" indent="0" algn="ctr">
              <a:buNone/>
            </a:pPr>
            <a:r>
              <a:rPr lang="en-US" sz="3200" b="1" dirty="0"/>
              <a:t>Be Respectful</a:t>
            </a:r>
            <a:endParaRPr lang="en-US" sz="3200" dirty="0"/>
          </a:p>
          <a:p>
            <a:pPr marL="0" indent="0" algn="ctr">
              <a:buNone/>
            </a:pPr>
            <a:r>
              <a:rPr lang="en-US" sz="3200" b="1" dirty="0"/>
              <a:t>Be Responsible</a:t>
            </a:r>
            <a:endParaRPr lang="en-US" sz="3200" dirty="0"/>
          </a:p>
          <a:p>
            <a:pPr marL="0" indent="0" algn="ctr">
              <a:buNone/>
            </a:pPr>
            <a:r>
              <a:rPr lang="en-US" sz="3200" b="1" dirty="0"/>
              <a:t>Be </a:t>
            </a:r>
            <a:r>
              <a:rPr lang="en-US" sz="3200" b="1" dirty="0" smtClean="0"/>
              <a:t>Safe</a:t>
            </a:r>
          </a:p>
          <a:p>
            <a:pPr marL="0" indent="0" algn="ctr">
              <a:buNone/>
            </a:pPr>
            <a:r>
              <a:rPr lang="en-US" sz="3200" b="1" dirty="0" smtClean="0"/>
              <a:t>Be Kind</a:t>
            </a:r>
            <a:endParaRPr lang="en-US" sz="3200" dirty="0"/>
          </a:p>
          <a:p>
            <a:pPr marL="0" indent="0" algn="ctr">
              <a:buNone/>
            </a:pPr>
            <a:r>
              <a:rPr lang="en-US" sz="3200" dirty="0"/>
              <a:t>Students are expected to follow these rules at all times. Wranglers are role models and we exhibit these in everything we do.</a:t>
            </a:r>
          </a:p>
          <a:p>
            <a:pPr marL="0" indent="0">
              <a:buNone/>
            </a:pPr>
            <a:r>
              <a:rPr lang="en-US" dirty="0"/>
              <a:t/>
            </a:r>
            <a:br>
              <a:rPr lang="en-US" dirty="0"/>
            </a:b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81000" y="0"/>
            <a:ext cx="7772400" cy="1609344"/>
          </a:xfrm>
        </p:spPr>
        <p:txBody>
          <a:bodyPr/>
          <a:lstStyle/>
          <a:p>
            <a:r>
              <a:rPr lang="en-US" dirty="0" smtClean="0"/>
              <a:t>Discipline Continued…</a:t>
            </a:r>
          </a:p>
        </p:txBody>
      </p:sp>
      <p:sp>
        <p:nvSpPr>
          <p:cNvPr id="8195" name="Content Placeholder 2"/>
          <p:cNvSpPr>
            <a:spLocks noGrp="1"/>
          </p:cNvSpPr>
          <p:nvPr>
            <p:ph idx="1"/>
          </p:nvPr>
        </p:nvSpPr>
        <p:spPr>
          <a:xfrm>
            <a:off x="990600" y="1371600"/>
            <a:ext cx="7010400" cy="4572000"/>
          </a:xfrm>
        </p:spPr>
        <p:txBody>
          <a:bodyPr>
            <a:normAutofit/>
          </a:bodyPr>
          <a:lstStyle/>
          <a:p>
            <a:pPr marL="0" indent="0" algn="ctr">
              <a:buNone/>
            </a:pPr>
            <a:r>
              <a:rPr lang="en-US" sz="2800" dirty="0"/>
              <a:t>Students participate in class meetings to discuss topics of importance to the classes.  </a:t>
            </a:r>
            <a:endParaRPr lang="en-US" sz="2800" dirty="0" smtClean="0"/>
          </a:p>
          <a:p>
            <a:pPr marL="0" indent="0" algn="ctr">
              <a:buNone/>
            </a:pPr>
            <a:endParaRPr lang="en-US" sz="2800" dirty="0"/>
          </a:p>
          <a:p>
            <a:pPr marL="0" indent="0" algn="ctr">
              <a:buNone/>
            </a:pPr>
            <a:r>
              <a:rPr lang="en-US" sz="2800" dirty="0" smtClean="0"/>
              <a:t>Students have the opportunity to earn Cowboy Cash and Dojo points throughout the day for positive behavior.</a:t>
            </a:r>
          </a:p>
          <a:p>
            <a:pPr marL="0" indent="0" algn="ctr">
              <a:buNone/>
            </a:pPr>
            <a:endParaRPr lang="en-US" sz="2800" dirty="0" smtClean="0"/>
          </a:p>
          <a:p>
            <a:pPr marL="0" indent="0" algn="ctr">
              <a:buNone/>
            </a:pPr>
            <a:r>
              <a:rPr lang="en-US" sz="2800" dirty="0" smtClean="0"/>
              <a:t>Cowboy Cash &amp; Dojo points can be turned in for tangible rewards.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219200"/>
            <a:ext cx="7239000" cy="4524315"/>
          </a:xfrm>
          <a:prstGeom prst="rect">
            <a:avLst/>
          </a:prstGeom>
        </p:spPr>
        <p:txBody>
          <a:bodyPr wrap="square">
            <a:spAutoFit/>
          </a:bodyPr>
          <a:lstStyle/>
          <a:p>
            <a:pPr algn="ctr"/>
            <a:r>
              <a:rPr lang="en-US" sz="1600" b="1" dirty="0"/>
              <a:t> </a:t>
            </a:r>
            <a:endParaRPr lang="en-US" sz="1600" dirty="0"/>
          </a:p>
          <a:p>
            <a:pPr algn="ctr"/>
            <a:r>
              <a:rPr lang="en-US" sz="1600" b="1" u="sng" dirty="0"/>
              <a:t>Phase 1</a:t>
            </a:r>
            <a:r>
              <a:rPr lang="en-US" sz="1600" u="sng" dirty="0"/>
              <a:t> </a:t>
            </a:r>
          </a:p>
          <a:p>
            <a:pPr algn="ctr"/>
            <a:r>
              <a:rPr lang="en-US" sz="1600" dirty="0" smtClean="0"/>
              <a:t>Reminder of expectation.</a:t>
            </a:r>
            <a:endParaRPr lang="en-US" sz="1600" dirty="0"/>
          </a:p>
          <a:p>
            <a:pPr algn="ctr"/>
            <a:r>
              <a:rPr lang="en-US" sz="1600" dirty="0"/>
              <a:t> </a:t>
            </a:r>
          </a:p>
          <a:p>
            <a:pPr algn="ctr"/>
            <a:r>
              <a:rPr lang="en-US" sz="1600" b="1" u="sng" dirty="0"/>
              <a:t>Phase 2</a:t>
            </a:r>
            <a:r>
              <a:rPr lang="en-US" sz="1600" u="sng" dirty="0"/>
              <a:t> </a:t>
            </a:r>
            <a:endParaRPr lang="en-US" sz="1600" dirty="0"/>
          </a:p>
          <a:p>
            <a:pPr algn="ctr"/>
            <a:r>
              <a:rPr lang="en-US" sz="1600" dirty="0" smtClean="0"/>
              <a:t>Reteach Behavior Expectation</a:t>
            </a:r>
            <a:endParaRPr lang="en-US" sz="1600" dirty="0"/>
          </a:p>
          <a:p>
            <a:pPr algn="ctr"/>
            <a:r>
              <a:rPr lang="en-US" sz="1600" dirty="0"/>
              <a:t> </a:t>
            </a:r>
          </a:p>
          <a:p>
            <a:pPr algn="ctr"/>
            <a:r>
              <a:rPr lang="en-US" sz="1600" b="1" u="sng" dirty="0"/>
              <a:t>Phase 3</a:t>
            </a:r>
            <a:r>
              <a:rPr lang="en-US" sz="1600" u="sng" dirty="0"/>
              <a:t> </a:t>
            </a:r>
            <a:endParaRPr lang="en-US" sz="1600" dirty="0"/>
          </a:p>
          <a:p>
            <a:pPr algn="ctr"/>
            <a:r>
              <a:rPr lang="en-US" sz="1600" dirty="0" smtClean="0"/>
              <a:t>Teacher/Student conversation and reteach expectations.</a:t>
            </a:r>
            <a:endParaRPr lang="en-US" sz="1600" dirty="0"/>
          </a:p>
          <a:p>
            <a:pPr algn="ctr"/>
            <a:r>
              <a:rPr lang="en-US" sz="1600" b="1" dirty="0"/>
              <a:t> </a:t>
            </a:r>
            <a:endParaRPr lang="en-US" sz="1600" dirty="0"/>
          </a:p>
          <a:p>
            <a:pPr algn="ctr"/>
            <a:r>
              <a:rPr lang="en-US" sz="1600" b="1" u="sng" dirty="0"/>
              <a:t>Phase 4</a:t>
            </a:r>
            <a:endParaRPr lang="en-US" sz="1600" dirty="0"/>
          </a:p>
          <a:p>
            <a:pPr algn="ctr"/>
            <a:r>
              <a:rPr lang="en-US" sz="1600" dirty="0" smtClean="0"/>
              <a:t>Email is completed and sent to the parent.</a:t>
            </a:r>
          </a:p>
          <a:p>
            <a:pPr algn="ct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gn="ctr"/>
            <a:r>
              <a:rPr lang="en-US" sz="1600" b="1" u="sng" dirty="0" smtClean="0">
                <a:latin typeface="Arial" panose="020B0604020202020204" pitchFamily="34" charset="0"/>
                <a:ea typeface="Calibri" panose="020F0502020204030204" pitchFamily="34" charset="0"/>
                <a:cs typeface="Arial" panose="020B0604020202020204" pitchFamily="34" charset="0"/>
              </a:rPr>
              <a:t>Phase 5</a:t>
            </a:r>
          </a:p>
          <a:p>
            <a:pPr algn="ctr"/>
            <a:r>
              <a:rPr lang="en-US" sz="1600" dirty="0" smtClean="0">
                <a:effectLst/>
                <a:latin typeface="Arial" panose="020B0604020202020204" pitchFamily="34" charset="0"/>
                <a:ea typeface="Calibri" panose="020F0502020204030204" pitchFamily="34" charset="0"/>
                <a:cs typeface="Arial" panose="020B0604020202020204" pitchFamily="34" charset="0"/>
              </a:rPr>
              <a:t>Parent/Teacher Conference</a:t>
            </a:r>
          </a:p>
          <a:p>
            <a:pPr algn="ctr"/>
            <a:endParaRPr lang="en-US" sz="1600" dirty="0">
              <a:latin typeface="Arial" panose="020B0604020202020204" pitchFamily="34" charset="0"/>
              <a:ea typeface="Calibri" panose="020F0502020204030204" pitchFamily="34" charset="0"/>
              <a:cs typeface="Arial" panose="020B0604020202020204" pitchFamily="34" charset="0"/>
            </a:endParaRPr>
          </a:p>
          <a:p>
            <a:pPr algn="ctr"/>
            <a:r>
              <a:rPr lang="en-US" sz="1600" b="1" u="sng" dirty="0" smtClean="0">
                <a:effectLst/>
                <a:latin typeface="Arial" panose="020B0604020202020204" pitchFamily="34" charset="0"/>
                <a:ea typeface="Calibri" panose="020F0502020204030204" pitchFamily="34" charset="0"/>
                <a:cs typeface="Arial" panose="020B0604020202020204" pitchFamily="34" charset="0"/>
              </a:rPr>
              <a:t>Phase 6</a:t>
            </a:r>
          </a:p>
          <a:p>
            <a:pPr algn="ctr"/>
            <a:r>
              <a:rPr lang="en-US" sz="1600" dirty="0" smtClean="0">
                <a:latin typeface="Arial" panose="020B0604020202020204" pitchFamily="34" charset="0"/>
                <a:ea typeface="Calibri" panose="020F0502020204030204" pitchFamily="34" charset="0"/>
                <a:cs typeface="Arial" panose="020B0604020202020204" pitchFamily="34" charset="0"/>
              </a:rPr>
              <a:t>Office Referral</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3" name="Title 1"/>
          <p:cNvSpPr txBox="1">
            <a:spLocks/>
          </p:cNvSpPr>
          <p:nvPr/>
        </p:nvSpPr>
        <p:spPr>
          <a:xfrm>
            <a:off x="1295400" y="533400"/>
            <a:ext cx="7162800" cy="1609344"/>
          </a:xfrm>
          <a:prstGeom prst="rect">
            <a:avLst/>
          </a:prstGeom>
        </p:spPr>
        <p:txBody>
          <a:bodyPr>
            <a:normAutofit fontScale="67500" lnSpcReduction="20000"/>
          </a:bodyPr>
          <a:lstStyle>
            <a:lvl1pPr algn="l" defTabSz="914400" rtl="0" eaLnBrk="1" latinLnBrk="0" hangingPunct="1">
              <a:lnSpc>
                <a:spcPct val="90000"/>
              </a:lnSpc>
              <a:spcBef>
                <a:spcPct val="0"/>
              </a:spcBef>
              <a:buNone/>
              <a:defRPr sz="4200" b="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n-US" sz="11500" dirty="0" smtClean="0"/>
              <a:t>PBIS Intervention</a:t>
            </a:r>
            <a:endParaRPr lang="en-US" dirty="0" smtClean="0"/>
          </a:p>
        </p:txBody>
      </p:sp>
    </p:spTree>
    <p:extLst>
      <p:ext uri="{BB962C8B-B14F-4D97-AF65-F5344CB8AC3E}">
        <p14:creationId xmlns:p14="http://schemas.microsoft.com/office/powerpoint/2010/main" val="41867861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TM03090434[[fn=Wood Type]]</Template>
  <TotalTime>2705</TotalTime>
  <Words>1017</Words>
  <Application>Microsoft Office PowerPoint</Application>
  <PresentationFormat>On-screen Show (4:3)</PresentationFormat>
  <Paragraphs>239</Paragraphs>
  <Slides>29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Rockwell</vt:lpstr>
      <vt:lpstr>Rockwell Condensed</vt:lpstr>
      <vt:lpstr>Times New Roman</vt:lpstr>
      <vt:lpstr>Wingdings</vt:lpstr>
      <vt:lpstr>Wood Type</vt:lpstr>
      <vt:lpstr> Williams Elementary </vt:lpstr>
      <vt:lpstr>Team contact information</vt:lpstr>
      <vt:lpstr>Communication</vt:lpstr>
      <vt:lpstr>Important Reminders</vt:lpstr>
      <vt:lpstr>Attendance Times</vt:lpstr>
      <vt:lpstr>PowerPoint Presentation</vt:lpstr>
      <vt:lpstr>Discipline</vt:lpstr>
      <vt:lpstr>Discipline Continued…</vt:lpstr>
      <vt:lpstr>PowerPoint Presentation</vt:lpstr>
      <vt:lpstr>snack</vt:lpstr>
      <vt:lpstr>Lunch</vt:lpstr>
      <vt:lpstr>Birthdays</vt:lpstr>
      <vt:lpstr>Third Grade Events</vt:lpstr>
      <vt:lpstr>Homework</vt:lpstr>
      <vt:lpstr>Homework Policy</vt:lpstr>
      <vt:lpstr>Class Work Policy </vt:lpstr>
      <vt:lpstr>Reteach/Retesting Policy</vt:lpstr>
      <vt:lpstr>PowerPoint Presentation</vt:lpstr>
      <vt:lpstr>PowerPoint Presentation</vt:lpstr>
      <vt:lpstr>Reading Data</vt:lpstr>
      <vt:lpstr>PowerPoint Presentation</vt:lpstr>
      <vt:lpstr>PowerPoint Presentation</vt:lpstr>
      <vt:lpstr>PowerPoint Presentation</vt:lpstr>
      <vt:lpstr>PowerPoint Presentation</vt:lpstr>
      <vt:lpstr>PowerPoint Presentation</vt:lpstr>
      <vt:lpstr>PowerPoint Presentation</vt:lpstr>
      <vt:lpstr>School Wi-fi</vt:lpstr>
      <vt:lpstr>STAAR</vt:lpstr>
      <vt:lpstr>Thank you so much for taking the time to read this!  We are looking forward to a great year!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 Manning</dc:creator>
  <cp:lastModifiedBy>Schauer, Angela M (JWE)</cp:lastModifiedBy>
  <cp:revision>156</cp:revision>
  <cp:lastPrinted>2012-09-12T13:32:29Z</cp:lastPrinted>
  <dcterms:created xsi:type="dcterms:W3CDTF">2005-01-22T00:43:39Z</dcterms:created>
  <dcterms:modified xsi:type="dcterms:W3CDTF">2019-09-18T17:00:55Z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TC010875731033</vt:lpwstr>
  </property>
</Properties>
</file>